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9F2936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9F2936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9F2936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20979" y="295656"/>
            <a:ext cx="8700516" cy="63657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04799" y="328676"/>
            <a:ext cx="8532876" cy="61975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04799" y="328676"/>
            <a:ext cx="8533130" cy="6197600"/>
          </a:xfrm>
          <a:custGeom>
            <a:avLst/>
            <a:gdLst/>
            <a:ahLst/>
            <a:cxnLst/>
            <a:rect l="l" t="t" r="r" b="b"/>
            <a:pathLst>
              <a:path w="8533130" h="6197600">
                <a:moveTo>
                  <a:pt x="0" y="128904"/>
                </a:moveTo>
                <a:lnTo>
                  <a:pt x="10135" y="78706"/>
                </a:lnTo>
                <a:lnTo>
                  <a:pt x="37776" y="37734"/>
                </a:lnTo>
                <a:lnTo>
                  <a:pt x="78770" y="10122"/>
                </a:lnTo>
                <a:lnTo>
                  <a:pt x="128968" y="0"/>
                </a:lnTo>
                <a:lnTo>
                  <a:pt x="8403844" y="0"/>
                </a:lnTo>
                <a:lnTo>
                  <a:pt x="8454060" y="10122"/>
                </a:lnTo>
                <a:lnTo>
                  <a:pt x="8495061" y="37734"/>
                </a:lnTo>
                <a:lnTo>
                  <a:pt x="8522680" y="78706"/>
                </a:lnTo>
                <a:lnTo>
                  <a:pt x="8532749" y="128904"/>
                </a:lnTo>
                <a:lnTo>
                  <a:pt x="8532876" y="6068568"/>
                </a:lnTo>
                <a:lnTo>
                  <a:pt x="8522626" y="6118765"/>
                </a:lnTo>
                <a:lnTo>
                  <a:pt x="8495014" y="6159760"/>
                </a:lnTo>
                <a:lnTo>
                  <a:pt x="8454042" y="6187400"/>
                </a:lnTo>
                <a:lnTo>
                  <a:pt x="8403844" y="6197536"/>
                </a:lnTo>
                <a:lnTo>
                  <a:pt x="128968" y="6197536"/>
                </a:lnTo>
                <a:lnTo>
                  <a:pt x="78770" y="6187400"/>
                </a:lnTo>
                <a:lnTo>
                  <a:pt x="37776" y="6159760"/>
                </a:lnTo>
                <a:lnTo>
                  <a:pt x="10135" y="6118765"/>
                </a:lnTo>
                <a:lnTo>
                  <a:pt x="0" y="6068568"/>
                </a:lnTo>
                <a:lnTo>
                  <a:pt x="0" y="128904"/>
                </a:lnTo>
                <a:close/>
              </a:path>
            </a:pathLst>
          </a:custGeom>
          <a:ln w="12700">
            <a:solidFill>
              <a:srgbClr val="A3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01822" y="1185417"/>
            <a:ext cx="234035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9F2936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9900" y="1262125"/>
            <a:ext cx="8218805" cy="3279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180958" y="6580734"/>
            <a:ext cx="842009" cy="318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0850" y="541273"/>
            <a:ext cx="5003800" cy="4206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35375" y="4332223"/>
            <a:ext cx="4897755" cy="83185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5625"/>
              </a:lnSpc>
            </a:pPr>
            <a:r>
              <a:rPr sz="4800" b="1" i="1" u="heavy" spc="165" dirty="0">
                <a:solidFill>
                  <a:srgbClr val="9F2936"/>
                </a:solidFill>
                <a:uFill>
                  <a:solidFill>
                    <a:srgbClr val="9F2936"/>
                  </a:solidFill>
                </a:uFill>
                <a:latin typeface="Georgia"/>
                <a:cs typeface="Georgia"/>
              </a:rPr>
              <a:t>Biomolecules</a:t>
            </a:r>
            <a:endParaRPr sz="4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80958" y="6498742"/>
            <a:ext cx="84201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6375" y="542925"/>
            <a:ext cx="6119749" cy="584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61616" y="284988"/>
            <a:ext cx="5104130" cy="6360160"/>
            <a:chOff x="2261616" y="284988"/>
            <a:chExt cx="5104130" cy="6360160"/>
          </a:xfrm>
        </p:grpSpPr>
        <p:sp>
          <p:nvSpPr>
            <p:cNvPr id="3" name="object 3"/>
            <p:cNvSpPr/>
            <p:nvPr/>
          </p:nvSpPr>
          <p:spPr>
            <a:xfrm>
              <a:off x="2261616" y="284988"/>
              <a:ext cx="5103876" cy="63596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54275" y="476186"/>
              <a:ext cx="4719574" cy="597700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95800" y="1219200"/>
            <a:ext cx="4038600" cy="5235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4837" y="892175"/>
            <a:ext cx="2286000" cy="563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67075" y="1066800"/>
            <a:ext cx="2066925" cy="2209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71600" y="381063"/>
            <a:ext cx="1170305" cy="370205"/>
          </a:xfrm>
          <a:prstGeom prst="rect">
            <a:avLst/>
          </a:prstGeom>
          <a:solidFill>
            <a:srgbClr val="4E8542"/>
          </a:solidFill>
          <a:ln w="42500">
            <a:solidFill>
              <a:srgbClr val="375F2D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5"/>
              </a:spcBef>
            </a:pPr>
            <a:r>
              <a:rPr sz="1800" spc="395" dirty="0">
                <a:solidFill>
                  <a:srgbClr val="FFFFFF"/>
                </a:solidFill>
                <a:latin typeface="Times New Roman"/>
                <a:cs typeface="Times New Roman"/>
              </a:rPr>
              <a:t>m-</a:t>
            </a:r>
            <a:r>
              <a:rPr sz="18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imes New Roman"/>
                <a:cs typeface="Times New Roman"/>
              </a:rPr>
              <a:t>RNA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4376" y="381063"/>
            <a:ext cx="1046480" cy="370205"/>
          </a:xfrm>
          <a:prstGeom prst="rect">
            <a:avLst/>
          </a:prstGeom>
          <a:solidFill>
            <a:srgbClr val="4E8542"/>
          </a:solidFill>
          <a:ln w="42500">
            <a:solidFill>
              <a:srgbClr val="375F2D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5"/>
              </a:spcBef>
            </a:pPr>
            <a:r>
              <a:rPr sz="1800" spc="315" dirty="0">
                <a:solidFill>
                  <a:srgbClr val="FFFFFF"/>
                </a:solidFill>
                <a:latin typeface="Times New Roman"/>
                <a:cs typeface="Times New Roman"/>
              </a:rPr>
              <a:t>r-</a:t>
            </a:r>
            <a:r>
              <a:rPr sz="18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imes New Roman"/>
                <a:cs typeface="Times New Roman"/>
              </a:rPr>
              <a:t>RNA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0376" y="381063"/>
            <a:ext cx="1022350" cy="370205"/>
          </a:xfrm>
          <a:prstGeom prst="rect">
            <a:avLst/>
          </a:prstGeom>
          <a:solidFill>
            <a:srgbClr val="4E8542"/>
          </a:solidFill>
          <a:ln w="42500">
            <a:solidFill>
              <a:srgbClr val="375F2D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65"/>
              </a:spcBef>
            </a:pPr>
            <a:r>
              <a:rPr sz="1800" spc="275" dirty="0">
                <a:solidFill>
                  <a:srgbClr val="FFFFFF"/>
                </a:solidFill>
                <a:latin typeface="Times New Roman"/>
                <a:cs typeface="Times New Roman"/>
              </a:rPr>
              <a:t>t-</a:t>
            </a:r>
            <a:r>
              <a:rPr sz="18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imes New Roman"/>
                <a:cs typeface="Times New Roman"/>
              </a:rPr>
              <a:t>RNA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9100" y="789431"/>
            <a:ext cx="5930265" cy="4919980"/>
            <a:chOff x="419100" y="789431"/>
            <a:chExt cx="5930265" cy="4919980"/>
          </a:xfrm>
        </p:grpSpPr>
        <p:sp>
          <p:nvSpPr>
            <p:cNvPr id="3" name="object 3"/>
            <p:cNvSpPr/>
            <p:nvPr/>
          </p:nvSpPr>
          <p:spPr>
            <a:xfrm>
              <a:off x="419100" y="789431"/>
              <a:ext cx="5929884" cy="49194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187" y="981075"/>
              <a:ext cx="5545074" cy="45354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0" y="1412875"/>
            <a:ext cx="4537075" cy="708025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4750"/>
              </a:lnSpc>
            </a:pPr>
            <a:r>
              <a:rPr sz="4000" i="1" u="heavy" spc="114" dirty="0">
                <a:uFill>
                  <a:solidFill>
                    <a:srgbClr val="9F2936"/>
                  </a:solidFill>
                </a:uFill>
                <a:latin typeface="Georgia"/>
                <a:cs typeface="Georgia"/>
              </a:rPr>
              <a:t>Carbohydrates</a:t>
            </a:r>
            <a:endParaRPr sz="40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66424" y="454999"/>
            <a:ext cx="3211195" cy="619125"/>
            <a:chOff x="2966424" y="454999"/>
            <a:chExt cx="3211195" cy="619125"/>
          </a:xfrm>
        </p:grpSpPr>
        <p:sp>
          <p:nvSpPr>
            <p:cNvPr id="3" name="object 3"/>
            <p:cNvSpPr/>
            <p:nvPr/>
          </p:nvSpPr>
          <p:spPr>
            <a:xfrm>
              <a:off x="2987675" y="476250"/>
              <a:ext cx="3168650" cy="576580"/>
            </a:xfrm>
            <a:custGeom>
              <a:avLst/>
              <a:gdLst/>
              <a:ahLst/>
              <a:cxnLst/>
              <a:rect l="l" t="t" r="r" b="b"/>
              <a:pathLst>
                <a:path w="3168650" h="576580">
                  <a:moveTo>
                    <a:pt x="3072638" y="0"/>
                  </a:moveTo>
                  <a:lnTo>
                    <a:pt x="96012" y="0"/>
                  </a:lnTo>
                  <a:lnTo>
                    <a:pt x="58668" y="7554"/>
                  </a:lnTo>
                  <a:lnTo>
                    <a:pt x="28146" y="28146"/>
                  </a:lnTo>
                  <a:lnTo>
                    <a:pt x="7554" y="58668"/>
                  </a:lnTo>
                  <a:lnTo>
                    <a:pt x="0" y="96012"/>
                  </a:lnTo>
                  <a:lnTo>
                    <a:pt x="0" y="480187"/>
                  </a:lnTo>
                  <a:lnTo>
                    <a:pt x="7554" y="517604"/>
                  </a:lnTo>
                  <a:lnTo>
                    <a:pt x="28146" y="548163"/>
                  </a:lnTo>
                  <a:lnTo>
                    <a:pt x="58668" y="568769"/>
                  </a:lnTo>
                  <a:lnTo>
                    <a:pt x="96012" y="576326"/>
                  </a:lnTo>
                  <a:lnTo>
                    <a:pt x="3072638" y="576326"/>
                  </a:lnTo>
                  <a:lnTo>
                    <a:pt x="3109981" y="568769"/>
                  </a:lnTo>
                  <a:lnTo>
                    <a:pt x="3140503" y="548163"/>
                  </a:lnTo>
                  <a:lnTo>
                    <a:pt x="3161095" y="517604"/>
                  </a:lnTo>
                  <a:lnTo>
                    <a:pt x="3168650" y="480187"/>
                  </a:lnTo>
                  <a:lnTo>
                    <a:pt x="3168650" y="96012"/>
                  </a:lnTo>
                  <a:lnTo>
                    <a:pt x="3161095" y="58668"/>
                  </a:lnTo>
                  <a:lnTo>
                    <a:pt x="3140503" y="28146"/>
                  </a:lnTo>
                  <a:lnTo>
                    <a:pt x="3109981" y="7554"/>
                  </a:lnTo>
                  <a:lnTo>
                    <a:pt x="3072638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87675" y="476250"/>
              <a:ext cx="3168650" cy="576580"/>
            </a:xfrm>
            <a:custGeom>
              <a:avLst/>
              <a:gdLst/>
              <a:ahLst/>
              <a:cxnLst/>
              <a:rect l="l" t="t" r="r" b="b"/>
              <a:pathLst>
                <a:path w="3168650" h="576580">
                  <a:moveTo>
                    <a:pt x="0" y="96012"/>
                  </a:moveTo>
                  <a:lnTo>
                    <a:pt x="7554" y="58668"/>
                  </a:lnTo>
                  <a:lnTo>
                    <a:pt x="28146" y="28146"/>
                  </a:lnTo>
                  <a:lnTo>
                    <a:pt x="58668" y="7554"/>
                  </a:lnTo>
                  <a:lnTo>
                    <a:pt x="96012" y="0"/>
                  </a:lnTo>
                  <a:lnTo>
                    <a:pt x="3072638" y="0"/>
                  </a:lnTo>
                  <a:lnTo>
                    <a:pt x="3109981" y="7554"/>
                  </a:lnTo>
                  <a:lnTo>
                    <a:pt x="3140503" y="28146"/>
                  </a:lnTo>
                  <a:lnTo>
                    <a:pt x="3161095" y="58668"/>
                  </a:lnTo>
                  <a:lnTo>
                    <a:pt x="3168650" y="96012"/>
                  </a:lnTo>
                  <a:lnTo>
                    <a:pt x="3168650" y="480187"/>
                  </a:lnTo>
                  <a:lnTo>
                    <a:pt x="3161095" y="517604"/>
                  </a:lnTo>
                  <a:lnTo>
                    <a:pt x="3140503" y="548163"/>
                  </a:lnTo>
                  <a:lnTo>
                    <a:pt x="3109981" y="568769"/>
                  </a:lnTo>
                  <a:lnTo>
                    <a:pt x="3072638" y="576326"/>
                  </a:lnTo>
                  <a:lnTo>
                    <a:pt x="96012" y="576326"/>
                  </a:lnTo>
                  <a:lnTo>
                    <a:pt x="58668" y="568769"/>
                  </a:lnTo>
                  <a:lnTo>
                    <a:pt x="28146" y="548163"/>
                  </a:lnTo>
                  <a:lnTo>
                    <a:pt x="7554" y="517604"/>
                  </a:lnTo>
                  <a:lnTo>
                    <a:pt x="0" y="480187"/>
                  </a:lnTo>
                  <a:lnTo>
                    <a:pt x="0" y="96012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97098" y="567309"/>
            <a:ext cx="2747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20" dirty="0">
                <a:solidFill>
                  <a:srgbClr val="FFFFFF"/>
                </a:solidFill>
                <a:latin typeface="Verdana"/>
                <a:cs typeface="Verdana"/>
              </a:rPr>
              <a:t>CARBOHYDRATES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4642" y="1219327"/>
            <a:ext cx="7980045" cy="4795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Verdana"/>
                <a:cs typeface="Verdana"/>
              </a:rPr>
              <a:t>Carbohydrates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most </a:t>
            </a:r>
            <a:r>
              <a:rPr sz="1800" spc="-5" dirty="0">
                <a:latin typeface="Verdana"/>
                <a:cs typeface="Verdana"/>
              </a:rPr>
              <a:t>abundant organic </a:t>
            </a:r>
            <a:r>
              <a:rPr sz="1800" dirty="0">
                <a:latin typeface="Verdana"/>
                <a:cs typeface="Verdana"/>
              </a:rPr>
              <a:t>molecules </a:t>
            </a:r>
            <a:r>
              <a:rPr sz="1800" spc="5" dirty="0">
                <a:latin typeface="Verdana"/>
                <a:cs typeface="Verdana"/>
              </a:rPr>
              <a:t>in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nature.</a:t>
            </a:r>
            <a:endParaRPr sz="180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  <a:spcBef>
                <a:spcPts val="1889"/>
              </a:spcBef>
            </a:pPr>
            <a:r>
              <a:rPr sz="1800" spc="-5" dirty="0">
                <a:latin typeface="Verdana"/>
                <a:cs typeface="Verdana"/>
              </a:rPr>
              <a:t>The term </a:t>
            </a:r>
            <a:r>
              <a:rPr sz="1800" spc="-10" dirty="0">
                <a:latin typeface="Verdana"/>
                <a:cs typeface="Verdana"/>
              </a:rPr>
              <a:t>carbohydrate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derived </a:t>
            </a:r>
            <a:r>
              <a:rPr sz="1800" dirty="0">
                <a:latin typeface="Verdana"/>
                <a:cs typeface="Verdana"/>
              </a:rPr>
              <a:t>from </a:t>
            </a:r>
            <a:r>
              <a:rPr sz="1800" spc="-5" dirty="0">
                <a:latin typeface="Verdana"/>
                <a:cs typeface="Verdana"/>
              </a:rPr>
              <a:t>the French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term</a:t>
            </a:r>
            <a:endParaRPr sz="180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</a:pPr>
            <a:r>
              <a:rPr sz="1800" i="1" dirty="0">
                <a:solidFill>
                  <a:srgbClr val="FF0000"/>
                </a:solidFill>
                <a:latin typeface="Verdana"/>
                <a:cs typeface="Verdana"/>
              </a:rPr>
              <a:t>hydrate </a:t>
            </a:r>
            <a:r>
              <a:rPr sz="1800" i="1" spc="-5" dirty="0">
                <a:solidFill>
                  <a:srgbClr val="FF0000"/>
                </a:solidFill>
                <a:latin typeface="Verdana"/>
                <a:cs typeface="Verdana"/>
              </a:rPr>
              <a:t>de carbone </a:t>
            </a:r>
            <a:r>
              <a:rPr sz="1800" dirty="0">
                <a:latin typeface="Verdana"/>
                <a:cs typeface="Verdana"/>
              </a:rPr>
              <a:t>i.e. it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15" dirty="0">
                <a:latin typeface="Verdana"/>
                <a:cs typeface="Verdana"/>
              </a:rPr>
              <a:t>hydrate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carbon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</a:t>
            </a:r>
            <a:r>
              <a:rPr sz="1800" spc="-7" baseline="-20833" dirty="0">
                <a:latin typeface="Verdana"/>
                <a:cs typeface="Verdana"/>
              </a:rPr>
              <a:t>n</a:t>
            </a:r>
            <a:r>
              <a:rPr sz="1800" spc="-5" dirty="0">
                <a:latin typeface="Verdana"/>
                <a:cs typeface="Verdana"/>
              </a:rPr>
              <a:t>(H</a:t>
            </a:r>
            <a:r>
              <a:rPr sz="1800" spc="-7" baseline="-20833" dirty="0">
                <a:latin typeface="Verdana"/>
                <a:cs typeface="Verdana"/>
              </a:rPr>
              <a:t>2</a:t>
            </a:r>
            <a:r>
              <a:rPr sz="1800" spc="-5" dirty="0">
                <a:latin typeface="Verdana"/>
                <a:cs typeface="Verdana"/>
              </a:rPr>
              <a:t>O)</a:t>
            </a:r>
            <a:r>
              <a:rPr sz="1800" spc="-7" baseline="-20833" dirty="0">
                <a:latin typeface="Verdana"/>
                <a:cs typeface="Verdana"/>
              </a:rPr>
              <a:t>n</a:t>
            </a:r>
            <a:endParaRPr sz="1800" baseline="-20833">
              <a:latin typeface="Verdana"/>
              <a:cs typeface="Verdana"/>
            </a:endParaRPr>
          </a:p>
          <a:p>
            <a:pPr marL="50800" marR="332105">
              <a:lnSpc>
                <a:spcPct val="100000"/>
              </a:lnSpc>
              <a:spcBef>
                <a:spcPts val="1355"/>
              </a:spcBef>
            </a:pPr>
            <a:r>
              <a:rPr sz="1800" spc="-10" dirty="0">
                <a:latin typeface="Verdana"/>
                <a:cs typeface="Verdana"/>
              </a:rPr>
              <a:t>Carbohydrates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defined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spc="-5" dirty="0">
                <a:latin typeface="Verdana"/>
                <a:cs typeface="Verdana"/>
              </a:rPr>
              <a:t>organic substances having C, </a:t>
            </a:r>
            <a:r>
              <a:rPr sz="1800" dirty="0">
                <a:latin typeface="Verdana"/>
                <a:cs typeface="Verdana"/>
              </a:rPr>
              <a:t>H &amp; O  </a:t>
            </a:r>
            <a:r>
              <a:rPr sz="1800" spc="-5" dirty="0">
                <a:latin typeface="Verdana"/>
                <a:cs typeface="Verdana"/>
              </a:rPr>
              <a:t>Wherein </a:t>
            </a:r>
            <a:r>
              <a:rPr sz="1800" dirty="0">
                <a:latin typeface="Verdana"/>
                <a:cs typeface="Verdana"/>
              </a:rPr>
              <a:t>H and O are in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ratio </a:t>
            </a:r>
            <a:r>
              <a:rPr sz="1800" spc="-5" dirty="0">
                <a:latin typeface="Verdana"/>
                <a:cs typeface="Verdana"/>
              </a:rPr>
              <a:t>2:1 </a:t>
            </a:r>
            <a:r>
              <a:rPr sz="1800" dirty="0">
                <a:latin typeface="Verdana"/>
                <a:cs typeface="Verdana"/>
              </a:rPr>
              <a:t>as found in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</a:t>
            </a:r>
            <a:r>
              <a:rPr sz="1800" baseline="-20833" dirty="0">
                <a:latin typeface="Verdana"/>
                <a:cs typeface="Verdana"/>
              </a:rPr>
              <a:t>2</a:t>
            </a:r>
            <a:r>
              <a:rPr sz="1800" dirty="0">
                <a:latin typeface="Verdana"/>
                <a:cs typeface="Verdana"/>
              </a:rPr>
              <a:t>O</a:t>
            </a:r>
            <a:endParaRPr sz="1800">
              <a:latin typeface="Verdana"/>
              <a:cs typeface="Verdana"/>
            </a:endParaRPr>
          </a:p>
          <a:p>
            <a:pPr marL="503555" algn="ctr">
              <a:lnSpc>
                <a:spcPct val="100000"/>
              </a:lnSpc>
              <a:spcBef>
                <a:spcPts val="1905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FUNCTIONS OF</a:t>
            </a:r>
            <a:r>
              <a:rPr sz="1800" b="1" u="heavy" spc="-6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CARBOHYDRATES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553085" indent="-287655">
              <a:lnSpc>
                <a:spcPct val="100000"/>
              </a:lnSpc>
              <a:buChar char="-"/>
              <a:tabLst>
                <a:tab pos="552450" algn="l"/>
                <a:tab pos="553720" algn="l"/>
              </a:tabLst>
            </a:pPr>
            <a:r>
              <a:rPr sz="1800" spc="-5" dirty="0">
                <a:latin typeface="Verdana"/>
                <a:cs typeface="Verdana"/>
              </a:rPr>
              <a:t>Most abundant </a:t>
            </a:r>
            <a:r>
              <a:rPr sz="1800" b="1" spc="-5" dirty="0">
                <a:latin typeface="Verdana"/>
                <a:cs typeface="Verdana"/>
              </a:rPr>
              <a:t>source </a:t>
            </a:r>
            <a:r>
              <a:rPr sz="1800" b="1" dirty="0">
                <a:latin typeface="Verdana"/>
                <a:cs typeface="Verdana"/>
              </a:rPr>
              <a:t>of energy </a:t>
            </a:r>
            <a:r>
              <a:rPr sz="1800" spc="-5" dirty="0">
                <a:latin typeface="Verdana"/>
                <a:cs typeface="Verdana"/>
              </a:rPr>
              <a:t>(4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cal/g)</a:t>
            </a:r>
            <a:endParaRPr sz="1800">
              <a:latin typeface="Verdana"/>
              <a:cs typeface="Verdana"/>
            </a:endParaRPr>
          </a:p>
          <a:p>
            <a:pPr marL="553085" indent="-287655">
              <a:lnSpc>
                <a:spcPct val="100000"/>
              </a:lnSpc>
              <a:buFont typeface="Verdana"/>
              <a:buChar char="-"/>
              <a:tabLst>
                <a:tab pos="552450" algn="l"/>
                <a:tab pos="553720" algn="l"/>
              </a:tabLst>
            </a:pPr>
            <a:r>
              <a:rPr sz="1800" b="1" spc="-5" dirty="0">
                <a:latin typeface="Verdana"/>
                <a:cs typeface="Verdana"/>
              </a:rPr>
              <a:t>Precursors </a:t>
            </a:r>
            <a:r>
              <a:rPr sz="180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many organic compounds </a:t>
            </a:r>
            <a:r>
              <a:rPr sz="1800" b="1" spc="-5" dirty="0">
                <a:latin typeface="Verdana"/>
                <a:cs typeface="Verdana"/>
              </a:rPr>
              <a:t>(fats, amino</a:t>
            </a:r>
            <a:r>
              <a:rPr sz="1800" b="1" spc="4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acids)</a:t>
            </a:r>
            <a:endParaRPr sz="1800">
              <a:latin typeface="Verdana"/>
              <a:cs typeface="Verdana"/>
            </a:endParaRPr>
          </a:p>
          <a:p>
            <a:pPr marL="553085" indent="-287655">
              <a:lnSpc>
                <a:spcPct val="100000"/>
              </a:lnSpc>
              <a:buChar char="-"/>
              <a:tabLst>
                <a:tab pos="552450" algn="l"/>
                <a:tab pos="553720" algn="l"/>
              </a:tabLst>
            </a:pPr>
            <a:r>
              <a:rPr sz="1800" spc="-5" dirty="0">
                <a:latin typeface="Verdana"/>
                <a:cs typeface="Verdana"/>
              </a:rPr>
              <a:t>Present </a:t>
            </a:r>
            <a:r>
              <a:rPr sz="1800" b="1" dirty="0">
                <a:latin typeface="Verdana"/>
                <a:cs typeface="Verdana"/>
              </a:rPr>
              <a:t>as </a:t>
            </a:r>
            <a:r>
              <a:rPr sz="1800" b="1" spc="-5" dirty="0">
                <a:latin typeface="Verdana"/>
                <a:cs typeface="Verdana"/>
              </a:rPr>
              <a:t>glycoproteins </a:t>
            </a:r>
            <a:r>
              <a:rPr sz="1800" b="1" dirty="0">
                <a:latin typeface="Verdana"/>
                <a:cs typeface="Verdana"/>
              </a:rPr>
              <a:t>and </a:t>
            </a:r>
            <a:r>
              <a:rPr sz="1800" b="1" spc="-5" dirty="0">
                <a:latin typeface="Verdana"/>
                <a:cs typeface="Verdana"/>
              </a:rPr>
              <a:t>glycolipids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cell</a:t>
            </a:r>
            <a:endParaRPr sz="1800">
              <a:latin typeface="Verdana"/>
              <a:cs typeface="Verdana"/>
            </a:endParaRPr>
          </a:p>
          <a:p>
            <a:pPr marL="553085">
              <a:lnSpc>
                <a:spcPct val="100000"/>
              </a:lnSpc>
              <a:tabLst>
                <a:tab pos="4815840" algn="l"/>
              </a:tabLst>
            </a:pPr>
            <a:r>
              <a:rPr sz="1800" b="1" dirty="0">
                <a:latin typeface="Verdana"/>
                <a:cs typeface="Verdana"/>
              </a:rPr>
              <a:t>memebrane </a:t>
            </a:r>
            <a:r>
              <a:rPr sz="1800" dirty="0">
                <a:latin typeface="Verdana"/>
                <a:cs typeface="Verdana"/>
              </a:rPr>
              <a:t>and functions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such as	cell </a:t>
            </a:r>
            <a:r>
              <a:rPr sz="1800" spc="-5" dirty="0">
                <a:latin typeface="Verdana"/>
                <a:cs typeface="Verdana"/>
              </a:rPr>
              <a:t>growth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fertilization</a:t>
            </a:r>
            <a:endParaRPr sz="1800">
              <a:latin typeface="Verdana"/>
              <a:cs typeface="Verdana"/>
            </a:endParaRPr>
          </a:p>
          <a:p>
            <a:pPr marL="553085" marR="570230" indent="-287020">
              <a:lnSpc>
                <a:spcPct val="100000"/>
              </a:lnSpc>
              <a:buChar char="-"/>
              <a:tabLst>
                <a:tab pos="552450" algn="l"/>
                <a:tab pos="553720" algn="l"/>
              </a:tabLst>
            </a:pPr>
            <a:r>
              <a:rPr sz="1800" spc="-5" dirty="0">
                <a:latin typeface="Verdana"/>
                <a:cs typeface="Verdana"/>
              </a:rPr>
              <a:t>Present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spc="-10" dirty="0">
                <a:latin typeface="Verdana"/>
                <a:cs typeface="Verdana"/>
              </a:rPr>
              <a:t>structural </a:t>
            </a:r>
            <a:r>
              <a:rPr sz="1800" spc="-5" dirty="0">
                <a:latin typeface="Verdana"/>
                <a:cs typeface="Verdana"/>
              </a:rPr>
              <a:t>components </a:t>
            </a:r>
            <a:r>
              <a:rPr sz="1800" dirty="0">
                <a:latin typeface="Verdana"/>
                <a:cs typeface="Verdana"/>
              </a:rPr>
              <a:t>like </a:t>
            </a:r>
            <a:r>
              <a:rPr sz="1800" b="1" spc="-5" dirty="0">
                <a:latin typeface="Verdana"/>
                <a:cs typeface="Verdana"/>
              </a:rPr>
              <a:t>cellulose </a:t>
            </a:r>
            <a:r>
              <a:rPr sz="1800" b="1" dirty="0">
                <a:latin typeface="Verdana"/>
                <a:cs typeface="Verdana"/>
              </a:rPr>
              <a:t>in </a:t>
            </a:r>
            <a:r>
              <a:rPr sz="1800" b="1" spc="-5" dirty="0">
                <a:latin typeface="Verdana"/>
                <a:cs typeface="Verdana"/>
              </a:rPr>
              <a:t>plants</a:t>
            </a:r>
            <a:r>
              <a:rPr sz="1800" spc="-5" dirty="0">
                <a:latin typeface="Verdana"/>
                <a:cs typeface="Verdana"/>
              </a:rPr>
              <a:t>,  </a:t>
            </a:r>
            <a:r>
              <a:rPr sz="1800" b="1" spc="-5" dirty="0">
                <a:latin typeface="Verdana"/>
                <a:cs typeface="Verdana"/>
              </a:rPr>
              <a:t>exoskeleton </a:t>
            </a:r>
            <a:r>
              <a:rPr sz="1800" dirty="0">
                <a:latin typeface="Verdana"/>
                <a:cs typeface="Verdana"/>
              </a:rPr>
              <a:t>of some </a:t>
            </a:r>
            <a:r>
              <a:rPr sz="1800" spc="-5" dirty="0">
                <a:latin typeface="Verdana"/>
                <a:cs typeface="Verdana"/>
              </a:rPr>
              <a:t>insects, </a:t>
            </a:r>
            <a:r>
              <a:rPr sz="1800" b="1" spc="-5" dirty="0">
                <a:latin typeface="Verdana"/>
                <a:cs typeface="Verdana"/>
              </a:rPr>
              <a:t>cell wall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microorganisms</a:t>
            </a:r>
            <a:endParaRPr sz="1800">
              <a:latin typeface="Verdana"/>
              <a:cs typeface="Verdana"/>
            </a:endParaRPr>
          </a:p>
          <a:p>
            <a:pPr marL="553085" indent="-287655">
              <a:lnSpc>
                <a:spcPct val="100000"/>
              </a:lnSpc>
              <a:buFont typeface="Verdana"/>
              <a:buChar char="-"/>
              <a:tabLst>
                <a:tab pos="552450" algn="l"/>
                <a:tab pos="553720" algn="l"/>
              </a:tabLst>
            </a:pPr>
            <a:r>
              <a:rPr sz="1800" b="1" spc="-5" dirty="0">
                <a:latin typeface="Verdana"/>
                <a:cs typeface="Verdana"/>
              </a:rPr>
              <a:t>Storage form </a:t>
            </a:r>
            <a:r>
              <a:rPr sz="1800" b="1" dirty="0">
                <a:latin typeface="Verdana"/>
                <a:cs typeface="Verdana"/>
              </a:rPr>
              <a:t>of energy </a:t>
            </a:r>
            <a:r>
              <a:rPr sz="1800" spc="-5" dirty="0">
                <a:latin typeface="Verdana"/>
                <a:cs typeface="Verdana"/>
              </a:rPr>
              <a:t>(glycogen) to meet the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energy</a:t>
            </a:r>
            <a:endParaRPr sz="1800">
              <a:latin typeface="Verdana"/>
              <a:cs typeface="Verdana"/>
            </a:endParaRPr>
          </a:p>
          <a:p>
            <a:pPr marL="55308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demands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body.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37903" y="975677"/>
            <a:ext cx="3068320" cy="403225"/>
            <a:chOff x="3037903" y="975677"/>
            <a:chExt cx="3068320" cy="403225"/>
          </a:xfrm>
        </p:grpSpPr>
        <p:sp>
          <p:nvSpPr>
            <p:cNvPr id="3" name="object 3"/>
            <p:cNvSpPr/>
            <p:nvPr/>
          </p:nvSpPr>
          <p:spPr>
            <a:xfrm>
              <a:off x="3059176" y="996949"/>
              <a:ext cx="3025775" cy="360680"/>
            </a:xfrm>
            <a:custGeom>
              <a:avLst/>
              <a:gdLst/>
              <a:ahLst/>
              <a:cxnLst/>
              <a:rect l="l" t="t" r="r" b="b"/>
              <a:pathLst>
                <a:path w="3025775" h="360680">
                  <a:moveTo>
                    <a:pt x="2965704" y="0"/>
                  </a:moveTo>
                  <a:lnTo>
                    <a:pt x="59943" y="0"/>
                  </a:lnTo>
                  <a:lnTo>
                    <a:pt x="36593" y="4724"/>
                  </a:lnTo>
                  <a:lnTo>
                    <a:pt x="17541" y="17605"/>
                  </a:lnTo>
                  <a:lnTo>
                    <a:pt x="4704" y="36701"/>
                  </a:lnTo>
                  <a:lnTo>
                    <a:pt x="0" y="60071"/>
                  </a:lnTo>
                  <a:lnTo>
                    <a:pt x="0" y="300354"/>
                  </a:lnTo>
                  <a:lnTo>
                    <a:pt x="4704" y="323724"/>
                  </a:lnTo>
                  <a:lnTo>
                    <a:pt x="17541" y="342820"/>
                  </a:lnTo>
                  <a:lnTo>
                    <a:pt x="36593" y="355701"/>
                  </a:lnTo>
                  <a:lnTo>
                    <a:pt x="59943" y="360425"/>
                  </a:lnTo>
                  <a:lnTo>
                    <a:pt x="2965704" y="360425"/>
                  </a:lnTo>
                  <a:lnTo>
                    <a:pt x="2989073" y="355701"/>
                  </a:lnTo>
                  <a:lnTo>
                    <a:pt x="3008169" y="342820"/>
                  </a:lnTo>
                  <a:lnTo>
                    <a:pt x="3021050" y="323724"/>
                  </a:lnTo>
                  <a:lnTo>
                    <a:pt x="3025775" y="300354"/>
                  </a:lnTo>
                  <a:lnTo>
                    <a:pt x="3025775" y="60071"/>
                  </a:lnTo>
                  <a:lnTo>
                    <a:pt x="3021050" y="36701"/>
                  </a:lnTo>
                  <a:lnTo>
                    <a:pt x="3008169" y="17605"/>
                  </a:lnTo>
                  <a:lnTo>
                    <a:pt x="2989073" y="4724"/>
                  </a:lnTo>
                  <a:lnTo>
                    <a:pt x="2965704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59176" y="996949"/>
              <a:ext cx="3025775" cy="360680"/>
            </a:xfrm>
            <a:custGeom>
              <a:avLst/>
              <a:gdLst/>
              <a:ahLst/>
              <a:cxnLst/>
              <a:rect l="l" t="t" r="r" b="b"/>
              <a:pathLst>
                <a:path w="3025775" h="360680">
                  <a:moveTo>
                    <a:pt x="0" y="60071"/>
                  </a:moveTo>
                  <a:lnTo>
                    <a:pt x="4704" y="36701"/>
                  </a:lnTo>
                  <a:lnTo>
                    <a:pt x="17541" y="17605"/>
                  </a:lnTo>
                  <a:lnTo>
                    <a:pt x="36593" y="4724"/>
                  </a:lnTo>
                  <a:lnTo>
                    <a:pt x="59943" y="0"/>
                  </a:lnTo>
                  <a:lnTo>
                    <a:pt x="2965704" y="0"/>
                  </a:lnTo>
                  <a:lnTo>
                    <a:pt x="2989073" y="4724"/>
                  </a:lnTo>
                  <a:lnTo>
                    <a:pt x="3008169" y="17605"/>
                  </a:lnTo>
                  <a:lnTo>
                    <a:pt x="3021050" y="36701"/>
                  </a:lnTo>
                  <a:lnTo>
                    <a:pt x="3025775" y="60071"/>
                  </a:lnTo>
                  <a:lnTo>
                    <a:pt x="3025775" y="300354"/>
                  </a:lnTo>
                  <a:lnTo>
                    <a:pt x="3021050" y="323724"/>
                  </a:lnTo>
                  <a:lnTo>
                    <a:pt x="3008169" y="342820"/>
                  </a:lnTo>
                  <a:lnTo>
                    <a:pt x="2989073" y="355701"/>
                  </a:lnTo>
                  <a:lnTo>
                    <a:pt x="2965704" y="360425"/>
                  </a:lnTo>
                  <a:lnTo>
                    <a:pt x="59943" y="360425"/>
                  </a:lnTo>
                  <a:lnTo>
                    <a:pt x="36593" y="355701"/>
                  </a:lnTo>
                  <a:lnTo>
                    <a:pt x="17541" y="342820"/>
                  </a:lnTo>
                  <a:lnTo>
                    <a:pt x="4704" y="323724"/>
                  </a:lnTo>
                  <a:lnTo>
                    <a:pt x="0" y="300354"/>
                  </a:lnTo>
                  <a:lnTo>
                    <a:pt x="0" y="60071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37584" y="1026033"/>
            <a:ext cx="20694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5" dirty="0">
                <a:solidFill>
                  <a:srgbClr val="FFFFFF"/>
                </a:solidFill>
                <a:latin typeface="Verdana"/>
                <a:cs typeface="Verdana"/>
              </a:rPr>
              <a:t>CARBOHYDRATES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74015" y="1127188"/>
            <a:ext cx="7720330" cy="828040"/>
            <a:chOff x="374015" y="1127188"/>
            <a:chExt cx="7720330" cy="828040"/>
          </a:xfrm>
        </p:grpSpPr>
        <p:sp>
          <p:nvSpPr>
            <p:cNvPr id="7" name="object 7"/>
            <p:cNvSpPr/>
            <p:nvPr/>
          </p:nvSpPr>
          <p:spPr>
            <a:xfrm>
              <a:off x="1116012" y="1141475"/>
              <a:ext cx="6912609" cy="0"/>
            </a:xfrm>
            <a:custGeom>
              <a:avLst/>
              <a:gdLst/>
              <a:ahLst/>
              <a:cxnLst/>
              <a:rect l="l" t="t" r="r" b="b"/>
              <a:pathLst>
                <a:path w="6912609">
                  <a:moveTo>
                    <a:pt x="2087562" y="0"/>
                  </a:moveTo>
                  <a:lnTo>
                    <a:pt x="0" y="0"/>
                  </a:lnTo>
                </a:path>
                <a:path w="6912609">
                  <a:moveTo>
                    <a:pt x="6912038" y="0"/>
                  </a:moveTo>
                  <a:lnTo>
                    <a:pt x="4824412" y="0"/>
                  </a:lnTo>
                </a:path>
              </a:pathLst>
            </a:custGeom>
            <a:ln w="28575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287" y="1141348"/>
              <a:ext cx="7699375" cy="792480"/>
            </a:xfrm>
            <a:custGeom>
              <a:avLst/>
              <a:gdLst/>
              <a:ahLst/>
              <a:cxnLst/>
              <a:rect l="l" t="t" r="r" b="b"/>
              <a:pathLst>
                <a:path w="7699375" h="792480">
                  <a:moveTo>
                    <a:pt x="787044" y="318262"/>
                  </a:moveTo>
                  <a:lnTo>
                    <a:pt x="784745" y="309499"/>
                  </a:lnTo>
                  <a:lnTo>
                    <a:pt x="777925" y="305562"/>
                  </a:lnTo>
                  <a:lnTo>
                    <a:pt x="771118" y="301498"/>
                  </a:lnTo>
                  <a:lnTo>
                    <a:pt x="762368" y="303784"/>
                  </a:lnTo>
                  <a:lnTo>
                    <a:pt x="758393" y="310642"/>
                  </a:lnTo>
                  <a:lnTo>
                    <a:pt x="735012" y="350723"/>
                  </a:lnTo>
                  <a:lnTo>
                    <a:pt x="735012" y="0"/>
                  </a:lnTo>
                  <a:lnTo>
                    <a:pt x="706437" y="0"/>
                  </a:lnTo>
                  <a:lnTo>
                    <a:pt x="706437" y="350723"/>
                  </a:lnTo>
                  <a:lnTo>
                    <a:pt x="683056" y="310642"/>
                  </a:lnTo>
                  <a:lnTo>
                    <a:pt x="679081" y="303784"/>
                  </a:lnTo>
                  <a:lnTo>
                    <a:pt x="670331" y="301498"/>
                  </a:lnTo>
                  <a:lnTo>
                    <a:pt x="663524" y="305562"/>
                  </a:lnTo>
                  <a:lnTo>
                    <a:pt x="656704" y="309499"/>
                  </a:lnTo>
                  <a:lnTo>
                    <a:pt x="654405" y="318262"/>
                  </a:lnTo>
                  <a:lnTo>
                    <a:pt x="658380" y="324993"/>
                  </a:lnTo>
                  <a:lnTo>
                    <a:pt x="720725" y="431927"/>
                  </a:lnTo>
                  <a:lnTo>
                    <a:pt x="737235" y="403606"/>
                  </a:lnTo>
                  <a:lnTo>
                    <a:pt x="783069" y="324993"/>
                  </a:lnTo>
                  <a:lnTo>
                    <a:pt x="787044" y="318262"/>
                  </a:lnTo>
                  <a:close/>
                </a:path>
                <a:path w="7699375" h="792480">
                  <a:moveTo>
                    <a:pt x="2376487" y="491871"/>
                  </a:moveTo>
                  <a:lnTo>
                    <a:pt x="2371750" y="468528"/>
                  </a:lnTo>
                  <a:lnTo>
                    <a:pt x="2358872" y="449478"/>
                  </a:lnTo>
                  <a:lnTo>
                    <a:pt x="2339784" y="436638"/>
                  </a:lnTo>
                  <a:lnTo>
                    <a:pt x="2316416" y="431927"/>
                  </a:lnTo>
                  <a:lnTo>
                    <a:pt x="720725" y="431927"/>
                  </a:lnTo>
                  <a:lnTo>
                    <a:pt x="60058" y="431927"/>
                  </a:lnTo>
                  <a:lnTo>
                    <a:pt x="36677" y="436638"/>
                  </a:lnTo>
                  <a:lnTo>
                    <a:pt x="17576" y="449478"/>
                  </a:lnTo>
                  <a:lnTo>
                    <a:pt x="4711" y="468528"/>
                  </a:lnTo>
                  <a:lnTo>
                    <a:pt x="0" y="491871"/>
                  </a:lnTo>
                  <a:lnTo>
                    <a:pt x="0" y="732155"/>
                  </a:lnTo>
                  <a:lnTo>
                    <a:pt x="4711" y="755535"/>
                  </a:lnTo>
                  <a:lnTo>
                    <a:pt x="17589" y="774623"/>
                  </a:lnTo>
                  <a:lnTo>
                    <a:pt x="36677" y="787501"/>
                  </a:lnTo>
                  <a:lnTo>
                    <a:pt x="60058" y="792226"/>
                  </a:lnTo>
                  <a:lnTo>
                    <a:pt x="2316416" y="792226"/>
                  </a:lnTo>
                  <a:lnTo>
                    <a:pt x="2339784" y="787501"/>
                  </a:lnTo>
                  <a:lnTo>
                    <a:pt x="2358872" y="774623"/>
                  </a:lnTo>
                  <a:lnTo>
                    <a:pt x="2371750" y="755535"/>
                  </a:lnTo>
                  <a:lnTo>
                    <a:pt x="2376487" y="732155"/>
                  </a:lnTo>
                  <a:lnTo>
                    <a:pt x="2376487" y="491871"/>
                  </a:lnTo>
                  <a:close/>
                </a:path>
                <a:path w="7699375" h="792480">
                  <a:moveTo>
                    <a:pt x="4243006" y="389636"/>
                  </a:moveTo>
                  <a:lnTo>
                    <a:pt x="4240720" y="380873"/>
                  </a:lnTo>
                  <a:lnTo>
                    <a:pt x="4233862" y="376936"/>
                  </a:lnTo>
                  <a:lnTo>
                    <a:pt x="4227131" y="372999"/>
                  </a:lnTo>
                  <a:lnTo>
                    <a:pt x="4218368" y="375285"/>
                  </a:lnTo>
                  <a:lnTo>
                    <a:pt x="4214431" y="382143"/>
                  </a:lnTo>
                  <a:lnTo>
                    <a:pt x="4191063" y="422186"/>
                  </a:lnTo>
                  <a:lnTo>
                    <a:pt x="4190936" y="474980"/>
                  </a:lnTo>
                  <a:lnTo>
                    <a:pt x="4190936" y="467868"/>
                  </a:lnTo>
                  <a:lnTo>
                    <a:pt x="4190936" y="422402"/>
                  </a:lnTo>
                  <a:lnTo>
                    <a:pt x="4190936" y="71501"/>
                  </a:lnTo>
                  <a:lnTo>
                    <a:pt x="4162361" y="71501"/>
                  </a:lnTo>
                  <a:lnTo>
                    <a:pt x="4162488" y="422402"/>
                  </a:lnTo>
                  <a:lnTo>
                    <a:pt x="4176712" y="446773"/>
                  </a:lnTo>
                  <a:lnTo>
                    <a:pt x="4162361" y="422186"/>
                  </a:lnTo>
                  <a:lnTo>
                    <a:pt x="4138993" y="382143"/>
                  </a:lnTo>
                  <a:lnTo>
                    <a:pt x="4135056" y="375285"/>
                  </a:lnTo>
                  <a:lnTo>
                    <a:pt x="4126293" y="372999"/>
                  </a:lnTo>
                  <a:lnTo>
                    <a:pt x="4119562" y="376936"/>
                  </a:lnTo>
                  <a:lnTo>
                    <a:pt x="4112704" y="380873"/>
                  </a:lnTo>
                  <a:lnTo>
                    <a:pt x="4110418" y="389636"/>
                  </a:lnTo>
                  <a:lnTo>
                    <a:pt x="4114355" y="396494"/>
                  </a:lnTo>
                  <a:lnTo>
                    <a:pt x="4176712" y="503428"/>
                  </a:lnTo>
                  <a:lnTo>
                    <a:pt x="4193298" y="474980"/>
                  </a:lnTo>
                  <a:lnTo>
                    <a:pt x="4239069" y="396494"/>
                  </a:lnTo>
                  <a:lnTo>
                    <a:pt x="4243006" y="389636"/>
                  </a:lnTo>
                  <a:close/>
                </a:path>
                <a:path w="7699375" h="792480">
                  <a:moveTo>
                    <a:pt x="7699057" y="318262"/>
                  </a:moveTo>
                  <a:lnTo>
                    <a:pt x="7696771" y="309499"/>
                  </a:lnTo>
                  <a:lnTo>
                    <a:pt x="7689913" y="305562"/>
                  </a:lnTo>
                  <a:lnTo>
                    <a:pt x="7683055" y="301498"/>
                  </a:lnTo>
                  <a:lnTo>
                    <a:pt x="7674292" y="303784"/>
                  </a:lnTo>
                  <a:lnTo>
                    <a:pt x="7670355" y="310642"/>
                  </a:lnTo>
                  <a:lnTo>
                    <a:pt x="7646987" y="350685"/>
                  </a:lnTo>
                  <a:lnTo>
                    <a:pt x="7646987" y="0"/>
                  </a:lnTo>
                  <a:lnTo>
                    <a:pt x="7618412" y="0"/>
                  </a:lnTo>
                  <a:lnTo>
                    <a:pt x="7618412" y="350685"/>
                  </a:lnTo>
                  <a:lnTo>
                    <a:pt x="7595044" y="310642"/>
                  </a:lnTo>
                  <a:lnTo>
                    <a:pt x="7591107" y="303784"/>
                  </a:lnTo>
                  <a:lnTo>
                    <a:pt x="7582344" y="301498"/>
                  </a:lnTo>
                  <a:lnTo>
                    <a:pt x="7575486" y="305562"/>
                  </a:lnTo>
                  <a:lnTo>
                    <a:pt x="7568628" y="309499"/>
                  </a:lnTo>
                  <a:lnTo>
                    <a:pt x="7566342" y="318262"/>
                  </a:lnTo>
                  <a:lnTo>
                    <a:pt x="7570406" y="324993"/>
                  </a:lnTo>
                  <a:lnTo>
                    <a:pt x="7632636" y="431927"/>
                  </a:lnTo>
                  <a:lnTo>
                    <a:pt x="7649146" y="403606"/>
                  </a:lnTo>
                  <a:lnTo>
                    <a:pt x="7694993" y="324993"/>
                  </a:lnTo>
                  <a:lnTo>
                    <a:pt x="7699057" y="318262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5287" y="1573275"/>
              <a:ext cx="2376805" cy="360680"/>
            </a:xfrm>
            <a:custGeom>
              <a:avLst/>
              <a:gdLst/>
              <a:ahLst/>
              <a:cxnLst/>
              <a:rect l="l" t="t" r="r" b="b"/>
              <a:pathLst>
                <a:path w="2376805" h="360680">
                  <a:moveTo>
                    <a:pt x="0" y="59944"/>
                  </a:moveTo>
                  <a:lnTo>
                    <a:pt x="4719" y="36593"/>
                  </a:lnTo>
                  <a:lnTo>
                    <a:pt x="17589" y="17541"/>
                  </a:lnTo>
                  <a:lnTo>
                    <a:pt x="36679" y="4704"/>
                  </a:lnTo>
                  <a:lnTo>
                    <a:pt x="60058" y="0"/>
                  </a:lnTo>
                  <a:lnTo>
                    <a:pt x="2316416" y="0"/>
                  </a:lnTo>
                  <a:lnTo>
                    <a:pt x="2339786" y="4704"/>
                  </a:lnTo>
                  <a:lnTo>
                    <a:pt x="2358882" y="17541"/>
                  </a:lnTo>
                  <a:lnTo>
                    <a:pt x="2371762" y="36593"/>
                  </a:lnTo>
                  <a:lnTo>
                    <a:pt x="2376487" y="59944"/>
                  </a:lnTo>
                  <a:lnTo>
                    <a:pt x="2376487" y="300227"/>
                  </a:lnTo>
                  <a:lnTo>
                    <a:pt x="2371762" y="323597"/>
                  </a:lnTo>
                  <a:lnTo>
                    <a:pt x="2358882" y="342693"/>
                  </a:lnTo>
                  <a:lnTo>
                    <a:pt x="2339786" y="355574"/>
                  </a:lnTo>
                  <a:lnTo>
                    <a:pt x="2316416" y="360299"/>
                  </a:lnTo>
                  <a:lnTo>
                    <a:pt x="60058" y="360299"/>
                  </a:lnTo>
                  <a:lnTo>
                    <a:pt x="36679" y="355574"/>
                  </a:lnTo>
                  <a:lnTo>
                    <a:pt x="17589" y="342693"/>
                  </a:lnTo>
                  <a:lnTo>
                    <a:pt x="4719" y="323597"/>
                  </a:lnTo>
                  <a:lnTo>
                    <a:pt x="0" y="300227"/>
                  </a:lnTo>
                  <a:lnTo>
                    <a:pt x="0" y="5994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99668" y="1617725"/>
            <a:ext cx="2167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MONO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ACC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ID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ES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98202" y="1625028"/>
            <a:ext cx="2563495" cy="403225"/>
            <a:chOff x="3398202" y="1625028"/>
            <a:chExt cx="2563495" cy="403225"/>
          </a:xfrm>
        </p:grpSpPr>
        <p:sp>
          <p:nvSpPr>
            <p:cNvPr id="12" name="object 12"/>
            <p:cNvSpPr/>
            <p:nvPr/>
          </p:nvSpPr>
          <p:spPr>
            <a:xfrm>
              <a:off x="3419475" y="1646301"/>
              <a:ext cx="2520950" cy="360680"/>
            </a:xfrm>
            <a:custGeom>
              <a:avLst/>
              <a:gdLst/>
              <a:ahLst/>
              <a:cxnLst/>
              <a:rect l="l" t="t" r="r" b="b"/>
              <a:pathLst>
                <a:path w="2520950" h="360680">
                  <a:moveTo>
                    <a:pt x="2460879" y="0"/>
                  </a:moveTo>
                  <a:lnTo>
                    <a:pt x="60071" y="0"/>
                  </a:lnTo>
                  <a:lnTo>
                    <a:pt x="36701" y="4704"/>
                  </a:lnTo>
                  <a:lnTo>
                    <a:pt x="17605" y="17541"/>
                  </a:lnTo>
                  <a:lnTo>
                    <a:pt x="4724" y="36593"/>
                  </a:lnTo>
                  <a:lnTo>
                    <a:pt x="0" y="59944"/>
                  </a:lnTo>
                  <a:lnTo>
                    <a:pt x="0" y="300227"/>
                  </a:lnTo>
                  <a:lnTo>
                    <a:pt x="4724" y="323597"/>
                  </a:lnTo>
                  <a:lnTo>
                    <a:pt x="17605" y="342693"/>
                  </a:lnTo>
                  <a:lnTo>
                    <a:pt x="36701" y="355574"/>
                  </a:lnTo>
                  <a:lnTo>
                    <a:pt x="60071" y="360299"/>
                  </a:lnTo>
                  <a:lnTo>
                    <a:pt x="2460879" y="360299"/>
                  </a:lnTo>
                  <a:lnTo>
                    <a:pt x="2484248" y="355574"/>
                  </a:lnTo>
                  <a:lnTo>
                    <a:pt x="2503344" y="342693"/>
                  </a:lnTo>
                  <a:lnTo>
                    <a:pt x="2516225" y="323597"/>
                  </a:lnTo>
                  <a:lnTo>
                    <a:pt x="2520950" y="300227"/>
                  </a:lnTo>
                  <a:lnTo>
                    <a:pt x="2520950" y="59944"/>
                  </a:lnTo>
                  <a:lnTo>
                    <a:pt x="2516225" y="36593"/>
                  </a:lnTo>
                  <a:lnTo>
                    <a:pt x="2503344" y="17541"/>
                  </a:lnTo>
                  <a:lnTo>
                    <a:pt x="2484248" y="4704"/>
                  </a:lnTo>
                  <a:lnTo>
                    <a:pt x="2460879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19475" y="1646301"/>
              <a:ext cx="2520950" cy="360680"/>
            </a:xfrm>
            <a:custGeom>
              <a:avLst/>
              <a:gdLst/>
              <a:ahLst/>
              <a:cxnLst/>
              <a:rect l="l" t="t" r="r" b="b"/>
              <a:pathLst>
                <a:path w="2520950" h="360680">
                  <a:moveTo>
                    <a:pt x="0" y="59944"/>
                  </a:moveTo>
                  <a:lnTo>
                    <a:pt x="4724" y="36593"/>
                  </a:lnTo>
                  <a:lnTo>
                    <a:pt x="17605" y="17541"/>
                  </a:lnTo>
                  <a:lnTo>
                    <a:pt x="36701" y="4704"/>
                  </a:lnTo>
                  <a:lnTo>
                    <a:pt x="60071" y="0"/>
                  </a:lnTo>
                  <a:lnTo>
                    <a:pt x="2460879" y="0"/>
                  </a:lnTo>
                  <a:lnTo>
                    <a:pt x="2484248" y="4704"/>
                  </a:lnTo>
                  <a:lnTo>
                    <a:pt x="2503344" y="17541"/>
                  </a:lnTo>
                  <a:lnTo>
                    <a:pt x="2516225" y="36593"/>
                  </a:lnTo>
                  <a:lnTo>
                    <a:pt x="2520950" y="59944"/>
                  </a:lnTo>
                  <a:lnTo>
                    <a:pt x="2520950" y="300227"/>
                  </a:lnTo>
                  <a:lnTo>
                    <a:pt x="2516225" y="323597"/>
                  </a:lnTo>
                  <a:lnTo>
                    <a:pt x="2503344" y="342693"/>
                  </a:lnTo>
                  <a:lnTo>
                    <a:pt x="2484248" y="355574"/>
                  </a:lnTo>
                  <a:lnTo>
                    <a:pt x="2460879" y="360299"/>
                  </a:lnTo>
                  <a:lnTo>
                    <a:pt x="60071" y="360299"/>
                  </a:lnTo>
                  <a:lnTo>
                    <a:pt x="36701" y="355574"/>
                  </a:lnTo>
                  <a:lnTo>
                    <a:pt x="17605" y="342693"/>
                  </a:lnTo>
                  <a:lnTo>
                    <a:pt x="4724" y="323597"/>
                  </a:lnTo>
                  <a:lnTo>
                    <a:pt x="0" y="300227"/>
                  </a:lnTo>
                  <a:lnTo>
                    <a:pt x="0" y="5994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80891" y="1690497"/>
            <a:ext cx="21990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OLIGOSACCHARIDES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279600" y="1552025"/>
            <a:ext cx="2419350" cy="403225"/>
            <a:chOff x="6279600" y="1552025"/>
            <a:chExt cx="2419350" cy="403225"/>
          </a:xfrm>
        </p:grpSpPr>
        <p:sp>
          <p:nvSpPr>
            <p:cNvPr id="16" name="object 16"/>
            <p:cNvSpPr/>
            <p:nvPr/>
          </p:nvSpPr>
          <p:spPr>
            <a:xfrm>
              <a:off x="6300851" y="1573275"/>
              <a:ext cx="2376805" cy="360680"/>
            </a:xfrm>
            <a:custGeom>
              <a:avLst/>
              <a:gdLst/>
              <a:ahLst/>
              <a:cxnLst/>
              <a:rect l="l" t="t" r="r" b="b"/>
              <a:pathLst>
                <a:path w="2376804" h="360680">
                  <a:moveTo>
                    <a:pt x="2316353" y="0"/>
                  </a:moveTo>
                  <a:lnTo>
                    <a:pt x="59944" y="0"/>
                  </a:lnTo>
                  <a:lnTo>
                    <a:pt x="36593" y="4704"/>
                  </a:lnTo>
                  <a:lnTo>
                    <a:pt x="17541" y="17541"/>
                  </a:lnTo>
                  <a:lnTo>
                    <a:pt x="4704" y="36593"/>
                  </a:lnTo>
                  <a:lnTo>
                    <a:pt x="0" y="59944"/>
                  </a:lnTo>
                  <a:lnTo>
                    <a:pt x="0" y="300227"/>
                  </a:lnTo>
                  <a:lnTo>
                    <a:pt x="4704" y="323597"/>
                  </a:lnTo>
                  <a:lnTo>
                    <a:pt x="17541" y="342693"/>
                  </a:lnTo>
                  <a:lnTo>
                    <a:pt x="36593" y="355574"/>
                  </a:lnTo>
                  <a:lnTo>
                    <a:pt x="59944" y="360299"/>
                  </a:lnTo>
                  <a:lnTo>
                    <a:pt x="2316353" y="360299"/>
                  </a:lnTo>
                  <a:lnTo>
                    <a:pt x="2339722" y="355574"/>
                  </a:lnTo>
                  <a:lnTo>
                    <a:pt x="2358818" y="342693"/>
                  </a:lnTo>
                  <a:lnTo>
                    <a:pt x="2371699" y="323597"/>
                  </a:lnTo>
                  <a:lnTo>
                    <a:pt x="2376424" y="300227"/>
                  </a:lnTo>
                  <a:lnTo>
                    <a:pt x="2376424" y="59944"/>
                  </a:lnTo>
                  <a:lnTo>
                    <a:pt x="2371699" y="36593"/>
                  </a:lnTo>
                  <a:lnTo>
                    <a:pt x="2358818" y="17541"/>
                  </a:lnTo>
                  <a:lnTo>
                    <a:pt x="2339722" y="4704"/>
                  </a:lnTo>
                  <a:lnTo>
                    <a:pt x="2316353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00851" y="1573275"/>
              <a:ext cx="2376805" cy="360680"/>
            </a:xfrm>
            <a:custGeom>
              <a:avLst/>
              <a:gdLst/>
              <a:ahLst/>
              <a:cxnLst/>
              <a:rect l="l" t="t" r="r" b="b"/>
              <a:pathLst>
                <a:path w="2376804" h="360680">
                  <a:moveTo>
                    <a:pt x="0" y="59944"/>
                  </a:moveTo>
                  <a:lnTo>
                    <a:pt x="4704" y="36593"/>
                  </a:lnTo>
                  <a:lnTo>
                    <a:pt x="17541" y="17541"/>
                  </a:lnTo>
                  <a:lnTo>
                    <a:pt x="36593" y="4704"/>
                  </a:lnTo>
                  <a:lnTo>
                    <a:pt x="59944" y="0"/>
                  </a:lnTo>
                  <a:lnTo>
                    <a:pt x="2316353" y="0"/>
                  </a:lnTo>
                  <a:lnTo>
                    <a:pt x="2339722" y="4704"/>
                  </a:lnTo>
                  <a:lnTo>
                    <a:pt x="2358818" y="17541"/>
                  </a:lnTo>
                  <a:lnTo>
                    <a:pt x="2371699" y="36593"/>
                  </a:lnTo>
                  <a:lnTo>
                    <a:pt x="2376424" y="59944"/>
                  </a:lnTo>
                  <a:lnTo>
                    <a:pt x="2376424" y="300227"/>
                  </a:lnTo>
                  <a:lnTo>
                    <a:pt x="2371699" y="323597"/>
                  </a:lnTo>
                  <a:lnTo>
                    <a:pt x="2358818" y="342693"/>
                  </a:lnTo>
                  <a:lnTo>
                    <a:pt x="2339722" y="355574"/>
                  </a:lnTo>
                  <a:lnTo>
                    <a:pt x="2316353" y="360299"/>
                  </a:lnTo>
                  <a:lnTo>
                    <a:pt x="59944" y="360299"/>
                  </a:lnTo>
                  <a:lnTo>
                    <a:pt x="36593" y="355574"/>
                  </a:lnTo>
                  <a:lnTo>
                    <a:pt x="17541" y="342693"/>
                  </a:lnTo>
                  <a:lnTo>
                    <a:pt x="4704" y="323597"/>
                  </a:lnTo>
                  <a:lnTo>
                    <a:pt x="0" y="300227"/>
                  </a:lnTo>
                  <a:lnTo>
                    <a:pt x="0" y="5994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476238" y="1617725"/>
            <a:ext cx="20281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POLYSACCHARIDES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5925" y="2122487"/>
            <a:ext cx="2732405" cy="7385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 marR="109855">
              <a:lnSpc>
                <a:spcPct val="100000"/>
              </a:lnSpc>
              <a:spcBef>
                <a:spcPts val="355"/>
              </a:spcBef>
            </a:pPr>
            <a:r>
              <a:rPr sz="1400" dirty="0">
                <a:latin typeface="Verdana"/>
                <a:cs typeface="Verdana"/>
              </a:rPr>
              <a:t>Basic units of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carbohydrates  Cannot be hydrolysed </a:t>
            </a:r>
            <a:r>
              <a:rPr sz="1400" dirty="0">
                <a:latin typeface="Verdana"/>
                <a:cs typeface="Verdana"/>
              </a:rPr>
              <a:t>into  smaller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units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89401" y="2230437"/>
            <a:ext cx="1965325" cy="5226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52400" marR="103505" indent="-60960">
              <a:lnSpc>
                <a:spcPct val="100000"/>
              </a:lnSpc>
              <a:spcBef>
                <a:spcPts val="355"/>
              </a:spcBef>
            </a:pPr>
            <a:r>
              <a:rPr sz="1400" spc="-5" dirty="0">
                <a:latin typeface="Verdana"/>
                <a:cs typeface="Verdana"/>
              </a:rPr>
              <a:t>They </a:t>
            </a:r>
            <a:r>
              <a:rPr sz="1400" dirty="0">
                <a:latin typeface="Verdana"/>
                <a:cs typeface="Verdana"/>
              </a:rPr>
              <a:t>can </a:t>
            </a:r>
            <a:r>
              <a:rPr sz="1400" spc="-5" dirty="0">
                <a:latin typeface="Verdana"/>
                <a:cs typeface="Verdana"/>
              </a:rPr>
              <a:t>be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further  </a:t>
            </a:r>
            <a:r>
              <a:rPr sz="1400" spc="-5" dirty="0">
                <a:latin typeface="Verdana"/>
                <a:cs typeface="Verdana"/>
              </a:rPr>
              <a:t>hydrolysed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40425" y="2149475"/>
            <a:ext cx="2803525" cy="116840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2075" marR="227965">
              <a:lnSpc>
                <a:spcPct val="100000"/>
              </a:lnSpc>
              <a:spcBef>
                <a:spcPts val="355"/>
              </a:spcBef>
            </a:pPr>
            <a:r>
              <a:rPr sz="1400" dirty="0">
                <a:latin typeface="Verdana"/>
                <a:cs typeface="Verdana"/>
              </a:rPr>
              <a:t>Non crystalline, non</a:t>
            </a:r>
            <a:r>
              <a:rPr sz="1400" spc="-1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soluble  in </a:t>
            </a:r>
            <a:r>
              <a:rPr sz="1400" spc="-35" dirty="0">
                <a:latin typeface="Verdana"/>
                <a:cs typeface="Verdana"/>
              </a:rPr>
              <a:t>water, </a:t>
            </a:r>
            <a:r>
              <a:rPr sz="1400" dirty="0">
                <a:latin typeface="Verdana"/>
                <a:cs typeface="Verdana"/>
              </a:rPr>
              <a:t>tasteless, on  </a:t>
            </a:r>
            <a:r>
              <a:rPr sz="1400" spc="-5" dirty="0">
                <a:latin typeface="Verdana"/>
                <a:cs typeface="Verdana"/>
              </a:rPr>
              <a:t>hydrolysis gives </a:t>
            </a:r>
            <a:r>
              <a:rPr sz="1400" dirty="0">
                <a:latin typeface="Verdana"/>
                <a:cs typeface="Verdana"/>
              </a:rPr>
              <a:t>mol of  monosaccharides</a:t>
            </a:r>
            <a:endParaRPr sz="1400">
              <a:latin typeface="Verdana"/>
              <a:cs typeface="Verdana"/>
            </a:endParaRPr>
          </a:p>
          <a:p>
            <a:pPr marL="92075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e.g. starch ,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cellulose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3092" y="3037077"/>
            <a:ext cx="222504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2905" marR="113030" indent="-37084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400" spc="-5" dirty="0">
                <a:latin typeface="Verdana"/>
                <a:cs typeface="Verdana"/>
              </a:rPr>
              <a:t>a.	</a:t>
            </a:r>
            <a:r>
              <a:rPr sz="1400" dirty="0">
                <a:latin typeface="Verdana"/>
                <a:cs typeface="Verdana"/>
              </a:rPr>
              <a:t>Based on </a:t>
            </a:r>
            <a:r>
              <a:rPr sz="1400" spc="-5" dirty="0">
                <a:latin typeface="Verdana"/>
                <a:cs typeface="Verdana"/>
              </a:rPr>
              <a:t>the no.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  </a:t>
            </a:r>
            <a:r>
              <a:rPr sz="1400" spc="-10" dirty="0">
                <a:latin typeface="Verdana"/>
                <a:cs typeface="Verdana"/>
              </a:rPr>
              <a:t>C-atoms</a:t>
            </a:r>
            <a:endParaRPr sz="140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tabLst>
                <a:tab pos="354965" algn="l"/>
              </a:tabLst>
            </a:pPr>
            <a:r>
              <a:rPr sz="1400" spc="-5" dirty="0">
                <a:latin typeface="Verdana"/>
                <a:cs typeface="Verdana"/>
              </a:rPr>
              <a:t>a.	</a:t>
            </a:r>
            <a:r>
              <a:rPr sz="1400" dirty="0">
                <a:latin typeface="Verdana"/>
                <a:cs typeface="Verdana"/>
              </a:rPr>
              <a:t>Based on </a:t>
            </a:r>
            <a:r>
              <a:rPr sz="1400" spc="-5" dirty="0">
                <a:latin typeface="Verdana"/>
                <a:cs typeface="Verdana"/>
              </a:rPr>
              <a:t>the type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  functional</a:t>
            </a:r>
            <a:r>
              <a:rPr sz="1400" spc="43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group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13150" y="3046857"/>
            <a:ext cx="187706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AutoNum type="alphaLcPeriod"/>
              <a:tabLst>
                <a:tab pos="354965" algn="l"/>
                <a:tab pos="355600" algn="l"/>
              </a:tabLst>
            </a:pPr>
            <a:r>
              <a:rPr sz="1400" dirty="0">
                <a:latin typeface="Verdana"/>
                <a:cs typeface="Verdana"/>
              </a:rPr>
              <a:t>Disaccharides</a:t>
            </a:r>
            <a:endParaRPr sz="14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buAutoNum type="alphaLcPeriod"/>
              <a:tabLst>
                <a:tab pos="354965" algn="l"/>
                <a:tab pos="355600" algn="l"/>
              </a:tabLst>
            </a:pPr>
            <a:r>
              <a:rPr sz="1400" spc="-10" dirty="0">
                <a:latin typeface="Verdana"/>
                <a:cs typeface="Verdana"/>
              </a:rPr>
              <a:t>Trisachharides</a:t>
            </a:r>
            <a:endParaRPr sz="14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buAutoNum type="alphaLcPeriod"/>
              <a:tabLst>
                <a:tab pos="354965" algn="l"/>
                <a:tab pos="355600" algn="l"/>
              </a:tabLst>
            </a:pPr>
            <a:r>
              <a:rPr sz="1400" spc="-160" dirty="0">
                <a:latin typeface="Verdana"/>
                <a:cs typeface="Verdana"/>
              </a:rPr>
              <a:t>T</a:t>
            </a:r>
            <a:r>
              <a:rPr sz="1400" dirty="0">
                <a:latin typeface="Verdana"/>
                <a:cs typeface="Verdana"/>
              </a:rPr>
              <a:t>et</a:t>
            </a:r>
            <a:r>
              <a:rPr sz="1400" spc="-25" dirty="0">
                <a:latin typeface="Verdana"/>
                <a:cs typeface="Verdana"/>
              </a:rPr>
              <a:t>r</a:t>
            </a:r>
            <a:r>
              <a:rPr sz="1400" dirty="0">
                <a:latin typeface="Verdana"/>
                <a:cs typeface="Verdana"/>
              </a:rPr>
              <a:t>as</a:t>
            </a:r>
            <a:r>
              <a:rPr sz="1400" spc="-10" dirty="0">
                <a:latin typeface="Verdana"/>
                <a:cs typeface="Verdana"/>
              </a:rPr>
              <a:t>a</a:t>
            </a:r>
            <a:r>
              <a:rPr sz="1400" dirty="0">
                <a:latin typeface="Verdana"/>
                <a:cs typeface="Verdana"/>
              </a:rPr>
              <a:t>chh</a:t>
            </a:r>
            <a:r>
              <a:rPr sz="1400" spc="-5" dirty="0">
                <a:latin typeface="Verdana"/>
                <a:cs typeface="Verdana"/>
              </a:rPr>
              <a:t>a</a:t>
            </a:r>
            <a:r>
              <a:rPr sz="1400" dirty="0">
                <a:latin typeface="Verdana"/>
                <a:cs typeface="Verdana"/>
              </a:rPr>
              <a:t>r</a:t>
            </a:r>
            <a:r>
              <a:rPr sz="1400" spc="10" dirty="0">
                <a:latin typeface="Verdana"/>
                <a:cs typeface="Verdana"/>
              </a:rPr>
              <a:t>i</a:t>
            </a:r>
            <a:r>
              <a:rPr sz="1400" spc="-5" dirty="0">
                <a:latin typeface="Verdana"/>
                <a:cs typeface="Verdana"/>
              </a:rPr>
              <a:t>d</a:t>
            </a:r>
            <a:r>
              <a:rPr sz="1400" dirty="0">
                <a:latin typeface="Verdana"/>
                <a:cs typeface="Verdana"/>
              </a:rPr>
              <a:t>es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37903" y="454977"/>
            <a:ext cx="3068320" cy="403225"/>
            <a:chOff x="3037903" y="454977"/>
            <a:chExt cx="3068320" cy="403225"/>
          </a:xfrm>
        </p:grpSpPr>
        <p:sp>
          <p:nvSpPr>
            <p:cNvPr id="3" name="object 3"/>
            <p:cNvSpPr/>
            <p:nvPr/>
          </p:nvSpPr>
          <p:spPr>
            <a:xfrm>
              <a:off x="3059176" y="476250"/>
              <a:ext cx="3025775" cy="360680"/>
            </a:xfrm>
            <a:custGeom>
              <a:avLst/>
              <a:gdLst/>
              <a:ahLst/>
              <a:cxnLst/>
              <a:rect l="l" t="t" r="r" b="b"/>
              <a:pathLst>
                <a:path w="3025775" h="360680">
                  <a:moveTo>
                    <a:pt x="2965704" y="0"/>
                  </a:moveTo>
                  <a:lnTo>
                    <a:pt x="59943" y="0"/>
                  </a:lnTo>
                  <a:lnTo>
                    <a:pt x="36593" y="4724"/>
                  </a:lnTo>
                  <a:lnTo>
                    <a:pt x="17541" y="17605"/>
                  </a:lnTo>
                  <a:lnTo>
                    <a:pt x="4704" y="36701"/>
                  </a:lnTo>
                  <a:lnTo>
                    <a:pt x="0" y="60071"/>
                  </a:lnTo>
                  <a:lnTo>
                    <a:pt x="0" y="300354"/>
                  </a:lnTo>
                  <a:lnTo>
                    <a:pt x="4704" y="323724"/>
                  </a:lnTo>
                  <a:lnTo>
                    <a:pt x="17541" y="342820"/>
                  </a:lnTo>
                  <a:lnTo>
                    <a:pt x="36593" y="355701"/>
                  </a:lnTo>
                  <a:lnTo>
                    <a:pt x="59943" y="360425"/>
                  </a:lnTo>
                  <a:lnTo>
                    <a:pt x="2965704" y="360425"/>
                  </a:lnTo>
                  <a:lnTo>
                    <a:pt x="2989073" y="355701"/>
                  </a:lnTo>
                  <a:lnTo>
                    <a:pt x="3008169" y="342820"/>
                  </a:lnTo>
                  <a:lnTo>
                    <a:pt x="3021050" y="323724"/>
                  </a:lnTo>
                  <a:lnTo>
                    <a:pt x="3025775" y="300354"/>
                  </a:lnTo>
                  <a:lnTo>
                    <a:pt x="3025775" y="60071"/>
                  </a:lnTo>
                  <a:lnTo>
                    <a:pt x="3021050" y="36701"/>
                  </a:lnTo>
                  <a:lnTo>
                    <a:pt x="3008169" y="17605"/>
                  </a:lnTo>
                  <a:lnTo>
                    <a:pt x="2989073" y="4724"/>
                  </a:lnTo>
                  <a:lnTo>
                    <a:pt x="2965704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59176" y="476250"/>
              <a:ext cx="3025775" cy="360680"/>
            </a:xfrm>
            <a:custGeom>
              <a:avLst/>
              <a:gdLst/>
              <a:ahLst/>
              <a:cxnLst/>
              <a:rect l="l" t="t" r="r" b="b"/>
              <a:pathLst>
                <a:path w="3025775" h="360680">
                  <a:moveTo>
                    <a:pt x="0" y="60071"/>
                  </a:moveTo>
                  <a:lnTo>
                    <a:pt x="4704" y="36701"/>
                  </a:lnTo>
                  <a:lnTo>
                    <a:pt x="17541" y="17605"/>
                  </a:lnTo>
                  <a:lnTo>
                    <a:pt x="36593" y="4724"/>
                  </a:lnTo>
                  <a:lnTo>
                    <a:pt x="59943" y="0"/>
                  </a:lnTo>
                  <a:lnTo>
                    <a:pt x="2965704" y="0"/>
                  </a:lnTo>
                  <a:lnTo>
                    <a:pt x="2989073" y="4724"/>
                  </a:lnTo>
                  <a:lnTo>
                    <a:pt x="3008169" y="17605"/>
                  </a:lnTo>
                  <a:lnTo>
                    <a:pt x="3021050" y="36701"/>
                  </a:lnTo>
                  <a:lnTo>
                    <a:pt x="3025775" y="60071"/>
                  </a:lnTo>
                  <a:lnTo>
                    <a:pt x="3025775" y="300354"/>
                  </a:lnTo>
                  <a:lnTo>
                    <a:pt x="3021050" y="323724"/>
                  </a:lnTo>
                  <a:lnTo>
                    <a:pt x="3008169" y="342820"/>
                  </a:lnTo>
                  <a:lnTo>
                    <a:pt x="2989073" y="355701"/>
                  </a:lnTo>
                  <a:lnTo>
                    <a:pt x="2965704" y="360425"/>
                  </a:lnTo>
                  <a:lnTo>
                    <a:pt x="59943" y="360425"/>
                  </a:lnTo>
                  <a:lnTo>
                    <a:pt x="36593" y="355701"/>
                  </a:lnTo>
                  <a:lnTo>
                    <a:pt x="17541" y="342820"/>
                  </a:lnTo>
                  <a:lnTo>
                    <a:pt x="4704" y="323724"/>
                  </a:lnTo>
                  <a:lnTo>
                    <a:pt x="0" y="300354"/>
                  </a:lnTo>
                  <a:lnTo>
                    <a:pt x="0" y="60071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17291" y="488441"/>
            <a:ext cx="27095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MONOSACCHARIDES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49693" y="606488"/>
            <a:ext cx="7044690" cy="446405"/>
            <a:chOff x="1049693" y="606488"/>
            <a:chExt cx="7044690" cy="446405"/>
          </a:xfrm>
        </p:grpSpPr>
        <p:sp>
          <p:nvSpPr>
            <p:cNvPr id="7" name="object 7"/>
            <p:cNvSpPr/>
            <p:nvPr/>
          </p:nvSpPr>
          <p:spPr>
            <a:xfrm>
              <a:off x="1116012" y="620776"/>
              <a:ext cx="6912609" cy="0"/>
            </a:xfrm>
            <a:custGeom>
              <a:avLst/>
              <a:gdLst/>
              <a:ahLst/>
              <a:cxnLst/>
              <a:rect l="l" t="t" r="r" b="b"/>
              <a:pathLst>
                <a:path w="6912609">
                  <a:moveTo>
                    <a:pt x="2087562" y="0"/>
                  </a:moveTo>
                  <a:lnTo>
                    <a:pt x="0" y="0"/>
                  </a:lnTo>
                </a:path>
                <a:path w="6912609">
                  <a:moveTo>
                    <a:pt x="6912038" y="0"/>
                  </a:moveTo>
                  <a:lnTo>
                    <a:pt x="4824412" y="0"/>
                  </a:lnTo>
                </a:path>
              </a:pathLst>
            </a:custGeom>
            <a:ln w="28575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9693" y="620775"/>
              <a:ext cx="7044690" cy="431800"/>
            </a:xfrm>
            <a:custGeom>
              <a:avLst/>
              <a:gdLst/>
              <a:ahLst/>
              <a:cxnLst/>
              <a:rect l="l" t="t" r="r" b="b"/>
              <a:pathLst>
                <a:path w="7044690" h="431800">
                  <a:moveTo>
                    <a:pt x="132638" y="318135"/>
                  </a:moveTo>
                  <a:lnTo>
                    <a:pt x="130340" y="309372"/>
                  </a:lnTo>
                  <a:lnTo>
                    <a:pt x="123520" y="305435"/>
                  </a:lnTo>
                  <a:lnTo>
                    <a:pt x="116713" y="301371"/>
                  </a:lnTo>
                  <a:lnTo>
                    <a:pt x="107962" y="303657"/>
                  </a:lnTo>
                  <a:lnTo>
                    <a:pt x="103987" y="310515"/>
                  </a:lnTo>
                  <a:lnTo>
                    <a:pt x="80606" y="350596"/>
                  </a:lnTo>
                  <a:lnTo>
                    <a:pt x="80606" y="0"/>
                  </a:lnTo>
                  <a:lnTo>
                    <a:pt x="52031" y="0"/>
                  </a:lnTo>
                  <a:lnTo>
                    <a:pt x="52031" y="350596"/>
                  </a:lnTo>
                  <a:lnTo>
                    <a:pt x="28651" y="310515"/>
                  </a:lnTo>
                  <a:lnTo>
                    <a:pt x="24676" y="303657"/>
                  </a:lnTo>
                  <a:lnTo>
                    <a:pt x="15925" y="301371"/>
                  </a:lnTo>
                  <a:lnTo>
                    <a:pt x="9118" y="305435"/>
                  </a:lnTo>
                  <a:lnTo>
                    <a:pt x="2298" y="309372"/>
                  </a:lnTo>
                  <a:lnTo>
                    <a:pt x="0" y="318135"/>
                  </a:lnTo>
                  <a:lnTo>
                    <a:pt x="3975" y="324866"/>
                  </a:lnTo>
                  <a:lnTo>
                    <a:pt x="66319" y="431800"/>
                  </a:lnTo>
                  <a:lnTo>
                    <a:pt x="82829" y="403479"/>
                  </a:lnTo>
                  <a:lnTo>
                    <a:pt x="128663" y="324866"/>
                  </a:lnTo>
                  <a:lnTo>
                    <a:pt x="132638" y="318135"/>
                  </a:lnTo>
                  <a:close/>
                </a:path>
                <a:path w="7044690" h="431800">
                  <a:moveTo>
                    <a:pt x="7044652" y="318135"/>
                  </a:moveTo>
                  <a:lnTo>
                    <a:pt x="7042366" y="309372"/>
                  </a:lnTo>
                  <a:lnTo>
                    <a:pt x="7035508" y="305435"/>
                  </a:lnTo>
                  <a:lnTo>
                    <a:pt x="7028650" y="301371"/>
                  </a:lnTo>
                  <a:lnTo>
                    <a:pt x="7019887" y="303657"/>
                  </a:lnTo>
                  <a:lnTo>
                    <a:pt x="7015950" y="310515"/>
                  </a:lnTo>
                  <a:lnTo>
                    <a:pt x="6992582" y="350558"/>
                  </a:lnTo>
                  <a:lnTo>
                    <a:pt x="6992582" y="0"/>
                  </a:lnTo>
                  <a:lnTo>
                    <a:pt x="6964007" y="0"/>
                  </a:lnTo>
                  <a:lnTo>
                    <a:pt x="6964007" y="350558"/>
                  </a:lnTo>
                  <a:lnTo>
                    <a:pt x="6940639" y="310515"/>
                  </a:lnTo>
                  <a:lnTo>
                    <a:pt x="6936702" y="303657"/>
                  </a:lnTo>
                  <a:lnTo>
                    <a:pt x="6927939" y="301371"/>
                  </a:lnTo>
                  <a:lnTo>
                    <a:pt x="6921081" y="305435"/>
                  </a:lnTo>
                  <a:lnTo>
                    <a:pt x="6914223" y="309372"/>
                  </a:lnTo>
                  <a:lnTo>
                    <a:pt x="6911937" y="318135"/>
                  </a:lnTo>
                  <a:lnTo>
                    <a:pt x="6916001" y="324866"/>
                  </a:lnTo>
                  <a:lnTo>
                    <a:pt x="6978231" y="431800"/>
                  </a:lnTo>
                  <a:lnTo>
                    <a:pt x="6994741" y="403479"/>
                  </a:lnTo>
                  <a:lnTo>
                    <a:pt x="7040588" y="324866"/>
                  </a:lnTo>
                  <a:lnTo>
                    <a:pt x="7044652" y="318135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77342" y="1044193"/>
            <a:ext cx="3621404" cy="486283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25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Based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on the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no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of</a:t>
            </a:r>
            <a:r>
              <a:rPr sz="1800" b="1" u="heavy" spc="-4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C-atoms</a:t>
            </a:r>
            <a:endParaRPr sz="1800">
              <a:latin typeface="Verdana"/>
              <a:cs typeface="Verdana"/>
            </a:endParaRPr>
          </a:p>
          <a:p>
            <a:pPr marL="182245">
              <a:lnSpc>
                <a:spcPct val="100000"/>
              </a:lnSpc>
              <a:spcBef>
                <a:spcPts val="730"/>
              </a:spcBef>
            </a:pPr>
            <a:r>
              <a:rPr sz="1800" dirty="0">
                <a:latin typeface="Verdana"/>
                <a:cs typeface="Verdana"/>
              </a:rPr>
              <a:t>-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Trioses</a:t>
            </a:r>
            <a:r>
              <a:rPr sz="1800" b="1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(C</a:t>
            </a:r>
            <a:r>
              <a:rPr sz="1800" baseline="-20833" dirty="0">
                <a:latin typeface="Verdana"/>
                <a:cs typeface="Verdana"/>
              </a:rPr>
              <a:t>3</a:t>
            </a:r>
            <a:r>
              <a:rPr sz="1800" dirty="0">
                <a:latin typeface="Verdana"/>
                <a:cs typeface="Verdana"/>
              </a:rPr>
              <a:t>H</a:t>
            </a:r>
            <a:r>
              <a:rPr sz="1800" baseline="-20833" dirty="0">
                <a:latin typeface="Verdana"/>
                <a:cs typeface="Verdana"/>
              </a:rPr>
              <a:t>6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baseline="-20833" dirty="0">
                <a:latin typeface="Verdana"/>
                <a:cs typeface="Verdana"/>
              </a:rPr>
              <a:t>3</a:t>
            </a:r>
            <a:r>
              <a:rPr sz="1800" dirty="0"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  <a:p>
            <a:pPr marL="18224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spc="-10" dirty="0">
                <a:latin typeface="Verdana"/>
                <a:cs typeface="Verdana"/>
              </a:rPr>
              <a:t>Glyceraldehyde,</a:t>
            </a:r>
            <a:endParaRPr sz="1800">
              <a:latin typeface="Verdana"/>
              <a:cs typeface="Verdana"/>
            </a:endParaRPr>
          </a:p>
          <a:p>
            <a:pPr marL="747395">
              <a:lnSpc>
                <a:spcPct val="100000"/>
              </a:lnSpc>
            </a:pPr>
            <a:r>
              <a:rPr sz="1800" spc="-10" dirty="0">
                <a:latin typeface="Verdana"/>
                <a:cs typeface="Verdana"/>
              </a:rPr>
              <a:t>Dihydroxyacetone</a:t>
            </a:r>
            <a:endParaRPr sz="1800">
              <a:latin typeface="Verdana"/>
              <a:cs typeface="Verdana"/>
            </a:endParaRPr>
          </a:p>
          <a:p>
            <a:pPr marL="182245">
              <a:lnSpc>
                <a:spcPct val="100000"/>
              </a:lnSpc>
              <a:spcBef>
                <a:spcPts val="445"/>
              </a:spcBef>
            </a:pPr>
            <a:r>
              <a:rPr sz="1800" dirty="0">
                <a:latin typeface="Verdana"/>
                <a:cs typeface="Verdana"/>
              </a:rPr>
              <a:t>-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Tetroses</a:t>
            </a:r>
            <a:r>
              <a:rPr sz="1800" b="1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(C</a:t>
            </a:r>
            <a:r>
              <a:rPr sz="1800" baseline="-20833" dirty="0">
                <a:latin typeface="Verdana"/>
                <a:cs typeface="Verdana"/>
              </a:rPr>
              <a:t>4</a:t>
            </a:r>
            <a:r>
              <a:rPr sz="1800" dirty="0">
                <a:latin typeface="Verdana"/>
                <a:cs typeface="Verdana"/>
              </a:rPr>
              <a:t>H</a:t>
            </a:r>
            <a:r>
              <a:rPr sz="1800" baseline="-20833" dirty="0">
                <a:latin typeface="Verdana"/>
                <a:cs typeface="Verdana"/>
              </a:rPr>
              <a:t>8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baseline="-20833" dirty="0">
                <a:latin typeface="Verdana"/>
                <a:cs typeface="Verdana"/>
              </a:rPr>
              <a:t>4</a:t>
            </a:r>
            <a:r>
              <a:rPr sz="1800" dirty="0"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  <a:p>
            <a:pPr marL="18224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e.g. Erythrose,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Threose</a:t>
            </a:r>
            <a:endParaRPr sz="1800">
              <a:latin typeface="Verdana"/>
              <a:cs typeface="Verdana"/>
            </a:endParaRPr>
          </a:p>
          <a:p>
            <a:pPr marL="231140">
              <a:lnSpc>
                <a:spcPct val="100000"/>
              </a:lnSpc>
              <a:spcBef>
                <a:spcPts val="960"/>
              </a:spcBef>
            </a:pPr>
            <a:r>
              <a:rPr sz="1800" b="1" dirty="0">
                <a:latin typeface="Verdana"/>
                <a:cs typeface="Verdana"/>
              </a:rPr>
              <a:t>-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Pentoses</a:t>
            </a:r>
            <a:r>
              <a:rPr sz="1800" b="1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(C</a:t>
            </a:r>
            <a:r>
              <a:rPr sz="1800" baseline="-20833" dirty="0">
                <a:latin typeface="Verdana"/>
                <a:cs typeface="Verdana"/>
              </a:rPr>
              <a:t>5</a:t>
            </a:r>
            <a:r>
              <a:rPr sz="1800" dirty="0">
                <a:latin typeface="Verdana"/>
                <a:cs typeface="Verdana"/>
              </a:rPr>
              <a:t>H</a:t>
            </a:r>
            <a:r>
              <a:rPr sz="1800" baseline="-20833" dirty="0">
                <a:latin typeface="Verdana"/>
                <a:cs typeface="Verdana"/>
              </a:rPr>
              <a:t>10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baseline="-20833" dirty="0">
                <a:latin typeface="Verdana"/>
                <a:cs typeface="Verdana"/>
              </a:rPr>
              <a:t>5</a:t>
            </a:r>
            <a:r>
              <a:rPr sz="1800" dirty="0"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  <a:p>
            <a:pPr marL="796925" marR="986790" indent="-56578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e.g. Ribulose, </a:t>
            </a:r>
            <a:r>
              <a:rPr sz="1800" spc="-15" dirty="0">
                <a:latin typeface="Verdana"/>
                <a:cs typeface="Verdana"/>
              </a:rPr>
              <a:t>Xylose  </a:t>
            </a:r>
            <a:r>
              <a:rPr sz="1800" spc="-5" dirty="0">
                <a:latin typeface="Verdana"/>
                <a:cs typeface="Verdana"/>
              </a:rPr>
              <a:t>Arabinose</a:t>
            </a:r>
            <a:endParaRPr sz="1800">
              <a:latin typeface="Verdana"/>
              <a:cs typeface="Verdana"/>
            </a:endParaRPr>
          </a:p>
          <a:p>
            <a:pPr marL="2311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(</a:t>
            </a:r>
            <a:r>
              <a:rPr sz="1800" i="1" spc="-5" dirty="0">
                <a:latin typeface="Verdana"/>
                <a:cs typeface="Verdana"/>
              </a:rPr>
              <a:t>deoxyribose </a:t>
            </a:r>
            <a:r>
              <a:rPr sz="1800" i="1" dirty="0">
                <a:latin typeface="Verdana"/>
                <a:cs typeface="Verdana"/>
              </a:rPr>
              <a:t>–</a:t>
            </a:r>
            <a:r>
              <a:rPr sz="1800" i="1" spc="-5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C</a:t>
            </a:r>
            <a:r>
              <a:rPr sz="1800" i="1" baseline="-20833" dirty="0">
                <a:latin typeface="Verdana"/>
                <a:cs typeface="Verdana"/>
              </a:rPr>
              <a:t>5</a:t>
            </a:r>
            <a:r>
              <a:rPr sz="1800" i="1" dirty="0">
                <a:latin typeface="Verdana"/>
                <a:cs typeface="Verdana"/>
              </a:rPr>
              <a:t>H</a:t>
            </a:r>
            <a:r>
              <a:rPr sz="1800" i="1" baseline="-20833" dirty="0">
                <a:latin typeface="Verdana"/>
                <a:cs typeface="Verdana"/>
              </a:rPr>
              <a:t>10</a:t>
            </a:r>
            <a:r>
              <a:rPr sz="1800" i="1" dirty="0">
                <a:latin typeface="Verdana"/>
                <a:cs typeface="Verdana"/>
              </a:rPr>
              <a:t>O</a:t>
            </a:r>
            <a:r>
              <a:rPr sz="1800" i="1" baseline="-20833" dirty="0">
                <a:latin typeface="Verdana"/>
                <a:cs typeface="Verdana"/>
              </a:rPr>
              <a:t>4</a:t>
            </a:r>
            <a:r>
              <a:rPr sz="1800" dirty="0"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  <a:p>
            <a:pPr marL="182245">
              <a:lnSpc>
                <a:spcPct val="100000"/>
              </a:lnSpc>
              <a:spcBef>
                <a:spcPts val="345"/>
              </a:spcBef>
            </a:pPr>
            <a:r>
              <a:rPr sz="1800" b="1" dirty="0">
                <a:latin typeface="Verdana"/>
                <a:cs typeface="Verdana"/>
              </a:rPr>
              <a:t>-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Hexoses</a:t>
            </a:r>
            <a:r>
              <a:rPr sz="1800" b="1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(C</a:t>
            </a:r>
            <a:r>
              <a:rPr sz="1800" baseline="-20833" dirty="0">
                <a:latin typeface="Verdana"/>
                <a:cs typeface="Verdana"/>
              </a:rPr>
              <a:t>6</a:t>
            </a:r>
            <a:r>
              <a:rPr sz="1800" dirty="0">
                <a:latin typeface="Verdana"/>
                <a:cs typeface="Verdana"/>
              </a:rPr>
              <a:t>H</a:t>
            </a:r>
            <a:r>
              <a:rPr sz="1800" baseline="-20833" dirty="0">
                <a:latin typeface="Verdana"/>
                <a:cs typeface="Verdana"/>
              </a:rPr>
              <a:t>12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baseline="-20833" dirty="0">
                <a:latin typeface="Verdana"/>
                <a:cs typeface="Verdana"/>
              </a:rPr>
              <a:t>6</a:t>
            </a:r>
            <a:r>
              <a:rPr sz="1800" dirty="0"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  <a:p>
            <a:pPr marL="747395" marR="575310" indent="-56578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e.g. glucose, </a:t>
            </a:r>
            <a:r>
              <a:rPr sz="1800" dirty="0">
                <a:latin typeface="Verdana"/>
                <a:cs typeface="Verdana"/>
              </a:rPr>
              <a:t>fructose  </a:t>
            </a:r>
            <a:r>
              <a:rPr sz="1800" spc="-5" dirty="0">
                <a:latin typeface="Verdana"/>
                <a:cs typeface="Verdana"/>
              </a:rPr>
              <a:t>galactose,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mannose</a:t>
            </a:r>
            <a:endParaRPr sz="1800">
              <a:latin typeface="Verdana"/>
              <a:cs typeface="Verdana"/>
            </a:endParaRPr>
          </a:p>
          <a:p>
            <a:pPr marL="231140">
              <a:lnSpc>
                <a:spcPct val="100000"/>
              </a:lnSpc>
              <a:spcBef>
                <a:spcPts val="325"/>
              </a:spcBef>
            </a:pPr>
            <a:r>
              <a:rPr sz="1800" b="1" dirty="0">
                <a:latin typeface="Verdana"/>
                <a:cs typeface="Verdana"/>
              </a:rPr>
              <a:t>-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Heptoses</a:t>
            </a:r>
            <a:r>
              <a:rPr sz="1800" b="1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(C</a:t>
            </a:r>
            <a:r>
              <a:rPr sz="1800" baseline="-20833" dirty="0">
                <a:latin typeface="Verdana"/>
                <a:cs typeface="Verdana"/>
              </a:rPr>
              <a:t>7</a:t>
            </a:r>
            <a:r>
              <a:rPr sz="1800" dirty="0">
                <a:latin typeface="Verdana"/>
                <a:cs typeface="Verdana"/>
              </a:rPr>
              <a:t>H</a:t>
            </a:r>
            <a:r>
              <a:rPr sz="1800" baseline="-20833" dirty="0">
                <a:latin typeface="Verdana"/>
                <a:cs typeface="Verdana"/>
              </a:rPr>
              <a:t>14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baseline="-20833" dirty="0">
                <a:latin typeface="Verdana"/>
                <a:cs typeface="Verdana"/>
              </a:rPr>
              <a:t>7</a:t>
            </a:r>
            <a:r>
              <a:rPr sz="1800" dirty="0"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  <a:p>
            <a:pPr marL="796925" marR="1207770" indent="-56578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e.g.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sedoheptulose  glucoheptose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93076" y="1860423"/>
            <a:ext cx="1227137" cy="2144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75123" y="1018747"/>
            <a:ext cx="4160520" cy="1400175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276225">
              <a:lnSpc>
                <a:spcPct val="100000"/>
              </a:lnSpc>
              <a:spcBef>
                <a:spcPts val="1190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Based on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the functional</a:t>
            </a:r>
            <a:r>
              <a:rPr sz="1800" b="1" u="heavy" spc="-4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group</a:t>
            </a:r>
            <a:endParaRPr sz="1800">
              <a:latin typeface="Verdana"/>
              <a:cs typeface="Verdana"/>
            </a:endParaRPr>
          </a:p>
          <a:p>
            <a:pPr marL="334010" marR="9525" indent="-321945">
              <a:lnSpc>
                <a:spcPct val="100000"/>
              </a:lnSpc>
              <a:spcBef>
                <a:spcPts val="1090"/>
              </a:spcBef>
              <a:tabLst>
                <a:tab pos="299085" algn="l"/>
              </a:tabLst>
            </a:pPr>
            <a:r>
              <a:rPr sz="1800" dirty="0">
                <a:latin typeface="Verdana"/>
                <a:cs typeface="Verdana"/>
              </a:rPr>
              <a:t>-	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Aldoses</a:t>
            </a:r>
            <a:r>
              <a:rPr sz="1800" b="1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functional </a:t>
            </a:r>
            <a:r>
              <a:rPr sz="1800" spc="-5" dirty="0">
                <a:latin typeface="Verdana"/>
                <a:cs typeface="Verdana"/>
              </a:rPr>
              <a:t>group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is  </a:t>
            </a:r>
            <a:r>
              <a:rPr sz="1800" spc="-5" dirty="0">
                <a:latin typeface="Verdana"/>
                <a:cs typeface="Verdana"/>
              </a:rPr>
              <a:t>Aldehyde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–CHO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spc="-10" dirty="0">
                <a:latin typeface="Verdana"/>
                <a:cs typeface="Verdana"/>
              </a:rPr>
              <a:t>Glyceraldehyde,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glucose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18401" y="4060761"/>
            <a:ext cx="1325499" cy="20495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03852" y="4243781"/>
            <a:ext cx="31667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800" dirty="0">
                <a:latin typeface="Verdana"/>
                <a:cs typeface="Verdana"/>
              </a:rPr>
              <a:t>-	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Ketoses</a:t>
            </a:r>
            <a:r>
              <a:rPr sz="1800" b="1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functional</a:t>
            </a:r>
            <a:endParaRPr sz="1800">
              <a:latin typeface="Verdana"/>
              <a:cs typeface="Verdana"/>
            </a:endParaRPr>
          </a:p>
          <a:p>
            <a:pPr marL="820419" marR="467995" indent="8064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group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ketone  </a:t>
            </a:r>
            <a:r>
              <a:rPr sz="1800" dirty="0">
                <a:latin typeface="Verdana"/>
                <a:cs typeface="Verdana"/>
              </a:rPr>
              <a:t>( C 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O)</a:t>
            </a:r>
            <a:endParaRPr sz="1800">
              <a:latin typeface="Verdana"/>
              <a:cs typeface="Verdana"/>
            </a:endParaRPr>
          </a:p>
          <a:p>
            <a:pPr marL="577850" marR="476250" indent="-56578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spc="-10" dirty="0">
                <a:latin typeface="Verdana"/>
                <a:cs typeface="Verdana"/>
              </a:rPr>
              <a:t>Dihydroxyacetone,  </a:t>
            </a:r>
            <a:r>
              <a:rPr sz="1800" dirty="0">
                <a:latin typeface="Verdana"/>
                <a:cs typeface="Verdana"/>
              </a:rPr>
              <a:t>fructose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02824" y="742400"/>
            <a:ext cx="4938395" cy="547370"/>
            <a:chOff x="2102824" y="742400"/>
            <a:chExt cx="4938395" cy="547370"/>
          </a:xfrm>
        </p:grpSpPr>
        <p:sp>
          <p:nvSpPr>
            <p:cNvPr id="3" name="object 3"/>
            <p:cNvSpPr/>
            <p:nvPr/>
          </p:nvSpPr>
          <p:spPr>
            <a:xfrm>
              <a:off x="2124075" y="763650"/>
              <a:ext cx="4895850" cy="504825"/>
            </a:xfrm>
            <a:custGeom>
              <a:avLst/>
              <a:gdLst/>
              <a:ahLst/>
              <a:cxnLst/>
              <a:rect l="l" t="t" r="r" b="b"/>
              <a:pathLst>
                <a:path w="4895850" h="504825">
                  <a:moveTo>
                    <a:pt x="4811649" y="0"/>
                  </a:moveTo>
                  <a:lnTo>
                    <a:pt x="84200" y="0"/>
                  </a:lnTo>
                  <a:lnTo>
                    <a:pt x="51434" y="6600"/>
                  </a:lnTo>
                  <a:lnTo>
                    <a:pt x="24669" y="24606"/>
                  </a:lnTo>
                  <a:lnTo>
                    <a:pt x="6619" y="51327"/>
                  </a:lnTo>
                  <a:lnTo>
                    <a:pt x="0" y="84074"/>
                  </a:lnTo>
                  <a:lnTo>
                    <a:pt x="0" y="420624"/>
                  </a:lnTo>
                  <a:lnTo>
                    <a:pt x="6619" y="453389"/>
                  </a:lnTo>
                  <a:lnTo>
                    <a:pt x="24669" y="480155"/>
                  </a:lnTo>
                  <a:lnTo>
                    <a:pt x="51435" y="498205"/>
                  </a:lnTo>
                  <a:lnTo>
                    <a:pt x="84200" y="504825"/>
                  </a:lnTo>
                  <a:lnTo>
                    <a:pt x="4811649" y="504825"/>
                  </a:lnTo>
                  <a:lnTo>
                    <a:pt x="4844415" y="498205"/>
                  </a:lnTo>
                  <a:lnTo>
                    <a:pt x="4871180" y="480155"/>
                  </a:lnTo>
                  <a:lnTo>
                    <a:pt x="4889230" y="453389"/>
                  </a:lnTo>
                  <a:lnTo>
                    <a:pt x="4895850" y="420624"/>
                  </a:lnTo>
                  <a:lnTo>
                    <a:pt x="4895850" y="84074"/>
                  </a:lnTo>
                  <a:lnTo>
                    <a:pt x="4889230" y="51327"/>
                  </a:lnTo>
                  <a:lnTo>
                    <a:pt x="4871180" y="24606"/>
                  </a:lnTo>
                  <a:lnTo>
                    <a:pt x="4844415" y="6600"/>
                  </a:lnTo>
                  <a:lnTo>
                    <a:pt x="4811649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24075" y="763650"/>
              <a:ext cx="4895850" cy="504825"/>
            </a:xfrm>
            <a:custGeom>
              <a:avLst/>
              <a:gdLst/>
              <a:ahLst/>
              <a:cxnLst/>
              <a:rect l="l" t="t" r="r" b="b"/>
              <a:pathLst>
                <a:path w="4895850" h="504825">
                  <a:moveTo>
                    <a:pt x="0" y="84074"/>
                  </a:moveTo>
                  <a:lnTo>
                    <a:pt x="6619" y="51327"/>
                  </a:lnTo>
                  <a:lnTo>
                    <a:pt x="24669" y="24606"/>
                  </a:lnTo>
                  <a:lnTo>
                    <a:pt x="51434" y="6600"/>
                  </a:lnTo>
                  <a:lnTo>
                    <a:pt x="84200" y="0"/>
                  </a:lnTo>
                  <a:lnTo>
                    <a:pt x="4811649" y="0"/>
                  </a:lnTo>
                  <a:lnTo>
                    <a:pt x="4844415" y="6600"/>
                  </a:lnTo>
                  <a:lnTo>
                    <a:pt x="4871180" y="24606"/>
                  </a:lnTo>
                  <a:lnTo>
                    <a:pt x="4889230" y="51327"/>
                  </a:lnTo>
                  <a:lnTo>
                    <a:pt x="4895850" y="84074"/>
                  </a:lnTo>
                  <a:lnTo>
                    <a:pt x="4895850" y="420624"/>
                  </a:lnTo>
                  <a:lnTo>
                    <a:pt x="4889230" y="453389"/>
                  </a:lnTo>
                  <a:lnTo>
                    <a:pt x="4871180" y="480155"/>
                  </a:lnTo>
                  <a:lnTo>
                    <a:pt x="4844415" y="498205"/>
                  </a:lnTo>
                  <a:lnTo>
                    <a:pt x="4811649" y="504825"/>
                  </a:lnTo>
                  <a:lnTo>
                    <a:pt x="84200" y="504825"/>
                  </a:lnTo>
                  <a:lnTo>
                    <a:pt x="51435" y="498205"/>
                  </a:lnTo>
                  <a:lnTo>
                    <a:pt x="24669" y="480155"/>
                  </a:lnTo>
                  <a:lnTo>
                    <a:pt x="6619" y="453389"/>
                  </a:lnTo>
                  <a:lnTo>
                    <a:pt x="0" y="420624"/>
                  </a:lnTo>
                  <a:lnTo>
                    <a:pt x="0" y="8407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54351" y="848106"/>
            <a:ext cx="40354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Derivatives 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000" b="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Monosaccharides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065" y="1660652"/>
            <a:ext cx="2319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Verdana"/>
                <a:cs typeface="Verdana"/>
              </a:rPr>
              <a:t>1.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Deoxy Sugars</a:t>
            </a:r>
            <a:r>
              <a:rPr sz="1800" b="1" spc="10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065" y="2309825"/>
            <a:ext cx="23139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Verdana"/>
                <a:cs typeface="Verdana"/>
              </a:rPr>
              <a:t>2.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Amino Sugars</a:t>
            </a:r>
            <a:r>
              <a:rPr sz="1800" b="1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4065" y="3462604"/>
            <a:ext cx="19132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Verdana"/>
                <a:cs typeface="Verdana"/>
              </a:rPr>
              <a:t>3.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Sugar Acid</a:t>
            </a:r>
            <a:r>
              <a:rPr sz="1800" b="1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00403" y="1660652"/>
            <a:ext cx="5826760" cy="2376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237490" indent="2730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Deoxygenation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ribose produces deoxyribose,  </a:t>
            </a:r>
            <a:r>
              <a:rPr sz="1800" dirty="0">
                <a:latin typeface="Verdana"/>
                <a:cs typeface="Verdana"/>
              </a:rPr>
              <a:t>which is a </a:t>
            </a:r>
            <a:r>
              <a:rPr sz="1800" spc="-5" dirty="0">
                <a:latin typeface="Verdana"/>
                <a:cs typeface="Verdana"/>
              </a:rPr>
              <a:t>structural component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DNA</a:t>
            </a:r>
            <a:endParaRPr sz="1800">
              <a:latin typeface="Verdana"/>
              <a:cs typeface="Verdana"/>
            </a:endParaRPr>
          </a:p>
          <a:p>
            <a:pPr marL="94615" marR="30480" indent="20955">
              <a:lnSpc>
                <a:spcPct val="100000"/>
              </a:lnSpc>
              <a:spcBef>
                <a:spcPts val="790"/>
              </a:spcBef>
              <a:tabLst>
                <a:tab pos="1682750" algn="l"/>
              </a:tabLst>
            </a:pPr>
            <a:r>
              <a:rPr sz="1800" spc="-5" dirty="0">
                <a:latin typeface="Verdana"/>
                <a:cs typeface="Verdana"/>
              </a:rPr>
              <a:t>When </a:t>
            </a:r>
            <a:r>
              <a:rPr sz="1800" dirty="0">
                <a:latin typeface="Verdana"/>
                <a:cs typeface="Verdana"/>
              </a:rPr>
              <a:t>1 or more </a:t>
            </a:r>
            <a:r>
              <a:rPr sz="1800" spc="-5" dirty="0">
                <a:latin typeface="Verdana"/>
                <a:cs typeface="Verdana"/>
              </a:rPr>
              <a:t>–OH groups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monosaccharides 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replaced by –NH</a:t>
            </a:r>
            <a:r>
              <a:rPr sz="1800" spc="-7" baseline="-20833" dirty="0">
                <a:latin typeface="Verdana"/>
                <a:cs typeface="Verdana"/>
              </a:rPr>
              <a:t>2 </a:t>
            </a:r>
            <a:r>
              <a:rPr sz="1800" spc="-5" dirty="0">
                <a:latin typeface="Verdana"/>
                <a:cs typeface="Verdana"/>
              </a:rPr>
              <a:t>(amino group) </a:t>
            </a:r>
            <a:r>
              <a:rPr sz="1800" dirty="0">
                <a:latin typeface="Verdana"/>
                <a:cs typeface="Verdana"/>
              </a:rPr>
              <a:t>it forms an  amino</a:t>
            </a:r>
            <a:r>
              <a:rPr sz="1800" spc="-5" dirty="0">
                <a:latin typeface="Verdana"/>
                <a:cs typeface="Verdana"/>
              </a:rPr>
              <a:t> sugar	e.g. Glucosamine, </a:t>
            </a:r>
            <a:r>
              <a:rPr sz="1800" dirty="0">
                <a:latin typeface="Verdana"/>
                <a:cs typeface="Verdana"/>
              </a:rPr>
              <a:t>which forms  chitin, fungal </a:t>
            </a:r>
            <a:r>
              <a:rPr sz="1800" spc="-5" dirty="0">
                <a:latin typeface="Verdana"/>
                <a:cs typeface="Verdana"/>
              </a:rPr>
              <a:t>cellulose, hyaluronic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acid.</a:t>
            </a:r>
            <a:endParaRPr sz="18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40"/>
              </a:spcBef>
            </a:pPr>
            <a:r>
              <a:rPr sz="1800" dirty="0">
                <a:latin typeface="Verdana"/>
                <a:cs typeface="Verdana"/>
              </a:rPr>
              <a:t>Oxidation of </a:t>
            </a:r>
            <a:r>
              <a:rPr sz="1800" spc="-5" dirty="0">
                <a:latin typeface="Verdana"/>
                <a:cs typeface="Verdana"/>
              </a:rPr>
              <a:t>–CHO </a:t>
            </a:r>
            <a:r>
              <a:rPr sz="1800" dirty="0">
                <a:latin typeface="Verdana"/>
                <a:cs typeface="Verdana"/>
              </a:rPr>
              <a:t>or </a:t>
            </a:r>
            <a:r>
              <a:rPr sz="1800" spc="-5" dirty="0">
                <a:latin typeface="Verdana"/>
                <a:cs typeface="Verdana"/>
              </a:rPr>
              <a:t>–OH group </a:t>
            </a:r>
            <a:r>
              <a:rPr sz="1800" dirty="0">
                <a:latin typeface="Verdana"/>
                <a:cs typeface="Verdana"/>
              </a:rPr>
              <a:t>forms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sugar</a:t>
            </a:r>
            <a:endParaRPr sz="1800">
              <a:latin typeface="Verdana"/>
              <a:cs typeface="Verdana"/>
            </a:endParaRPr>
          </a:p>
          <a:p>
            <a:pPr marL="9461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acids. </a:t>
            </a:r>
            <a:r>
              <a:rPr sz="1800" dirty="0">
                <a:latin typeface="Verdana"/>
                <a:cs typeface="Verdana"/>
              </a:rPr>
              <a:t>Ascorbic acid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sugar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acid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4065" y="4110608"/>
            <a:ext cx="6218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Verdana"/>
                <a:cs typeface="Verdana"/>
              </a:rPr>
              <a:t>4.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Sugar alcohols</a:t>
            </a:r>
            <a:r>
              <a:rPr sz="1800" b="1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 </a:t>
            </a:r>
            <a:r>
              <a:rPr sz="1800" spc="-10" dirty="0">
                <a:latin typeface="Verdana"/>
                <a:cs typeface="Verdana"/>
              </a:rPr>
              <a:t>Reduction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aldoses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ketoses.</a:t>
            </a:r>
            <a:endParaRPr sz="1800">
              <a:latin typeface="Verdana"/>
              <a:cs typeface="Verdana"/>
            </a:endParaRPr>
          </a:p>
          <a:p>
            <a:pPr marL="244030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Glycerol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Mannitol.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22025" y="742400"/>
            <a:ext cx="3573145" cy="404495"/>
            <a:chOff x="2822025" y="742400"/>
            <a:chExt cx="3573145" cy="404495"/>
          </a:xfrm>
        </p:grpSpPr>
        <p:sp>
          <p:nvSpPr>
            <p:cNvPr id="3" name="object 3"/>
            <p:cNvSpPr/>
            <p:nvPr/>
          </p:nvSpPr>
          <p:spPr>
            <a:xfrm>
              <a:off x="2843276" y="763650"/>
              <a:ext cx="3530600" cy="361950"/>
            </a:xfrm>
            <a:custGeom>
              <a:avLst/>
              <a:gdLst/>
              <a:ahLst/>
              <a:cxnLst/>
              <a:rect l="l" t="t" r="r" b="b"/>
              <a:pathLst>
                <a:path w="3530600" h="361950">
                  <a:moveTo>
                    <a:pt x="3470148" y="0"/>
                  </a:moveTo>
                  <a:lnTo>
                    <a:pt x="60325" y="0"/>
                  </a:lnTo>
                  <a:lnTo>
                    <a:pt x="36808" y="4728"/>
                  </a:lnTo>
                  <a:lnTo>
                    <a:pt x="17637" y="17637"/>
                  </a:lnTo>
                  <a:lnTo>
                    <a:pt x="4728" y="36808"/>
                  </a:lnTo>
                  <a:lnTo>
                    <a:pt x="0" y="60325"/>
                  </a:lnTo>
                  <a:lnTo>
                    <a:pt x="0" y="301498"/>
                  </a:lnTo>
                  <a:lnTo>
                    <a:pt x="4728" y="325034"/>
                  </a:lnTo>
                  <a:lnTo>
                    <a:pt x="17637" y="344249"/>
                  </a:lnTo>
                  <a:lnTo>
                    <a:pt x="36808" y="357201"/>
                  </a:lnTo>
                  <a:lnTo>
                    <a:pt x="60325" y="361950"/>
                  </a:lnTo>
                  <a:lnTo>
                    <a:pt x="3470148" y="361950"/>
                  </a:lnTo>
                  <a:lnTo>
                    <a:pt x="3493684" y="357201"/>
                  </a:lnTo>
                  <a:lnTo>
                    <a:pt x="3512899" y="344249"/>
                  </a:lnTo>
                  <a:lnTo>
                    <a:pt x="3525851" y="325034"/>
                  </a:lnTo>
                  <a:lnTo>
                    <a:pt x="3530600" y="301498"/>
                  </a:lnTo>
                  <a:lnTo>
                    <a:pt x="3530600" y="60325"/>
                  </a:lnTo>
                  <a:lnTo>
                    <a:pt x="3525851" y="36808"/>
                  </a:lnTo>
                  <a:lnTo>
                    <a:pt x="3512899" y="17637"/>
                  </a:lnTo>
                  <a:lnTo>
                    <a:pt x="3493684" y="4728"/>
                  </a:lnTo>
                  <a:lnTo>
                    <a:pt x="3470148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43276" y="763650"/>
              <a:ext cx="3530600" cy="361950"/>
            </a:xfrm>
            <a:custGeom>
              <a:avLst/>
              <a:gdLst/>
              <a:ahLst/>
              <a:cxnLst/>
              <a:rect l="l" t="t" r="r" b="b"/>
              <a:pathLst>
                <a:path w="3530600" h="361950">
                  <a:moveTo>
                    <a:pt x="0" y="60325"/>
                  </a:moveTo>
                  <a:lnTo>
                    <a:pt x="4728" y="36808"/>
                  </a:lnTo>
                  <a:lnTo>
                    <a:pt x="17637" y="17637"/>
                  </a:lnTo>
                  <a:lnTo>
                    <a:pt x="36808" y="4728"/>
                  </a:lnTo>
                  <a:lnTo>
                    <a:pt x="60325" y="0"/>
                  </a:lnTo>
                  <a:lnTo>
                    <a:pt x="3470148" y="0"/>
                  </a:lnTo>
                  <a:lnTo>
                    <a:pt x="3493684" y="4728"/>
                  </a:lnTo>
                  <a:lnTo>
                    <a:pt x="3512899" y="17637"/>
                  </a:lnTo>
                  <a:lnTo>
                    <a:pt x="3525851" y="36808"/>
                  </a:lnTo>
                  <a:lnTo>
                    <a:pt x="3530600" y="60325"/>
                  </a:lnTo>
                  <a:lnTo>
                    <a:pt x="3530600" y="301498"/>
                  </a:lnTo>
                  <a:lnTo>
                    <a:pt x="3525851" y="325034"/>
                  </a:lnTo>
                  <a:lnTo>
                    <a:pt x="3512899" y="344249"/>
                  </a:lnTo>
                  <a:lnTo>
                    <a:pt x="3493684" y="357201"/>
                  </a:lnTo>
                  <a:lnTo>
                    <a:pt x="3470148" y="361950"/>
                  </a:lnTo>
                  <a:lnTo>
                    <a:pt x="60325" y="361950"/>
                  </a:lnTo>
                  <a:lnTo>
                    <a:pt x="36808" y="357201"/>
                  </a:lnTo>
                  <a:lnTo>
                    <a:pt x="17637" y="344249"/>
                  </a:lnTo>
                  <a:lnTo>
                    <a:pt x="4728" y="325034"/>
                  </a:lnTo>
                  <a:lnTo>
                    <a:pt x="0" y="301498"/>
                  </a:lnTo>
                  <a:lnTo>
                    <a:pt x="0" y="60325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63417" y="747471"/>
            <a:ext cx="32924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FF"/>
                </a:solidFill>
                <a:latin typeface="Verdana"/>
                <a:cs typeface="Verdana"/>
              </a:rPr>
              <a:t>OLIGOSACCHARIDES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3016" y="1300098"/>
            <a:ext cx="67252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formed </a:t>
            </a:r>
            <a:r>
              <a:rPr sz="1800" spc="-5" dirty="0">
                <a:latin typeface="Verdana"/>
                <a:cs typeface="Verdana"/>
              </a:rPr>
              <a:t>by condensation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2-9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monosaccharides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325" y="1989201"/>
            <a:ext cx="7826375" cy="203073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spc="-5" dirty="0">
                <a:latin typeface="Verdana"/>
                <a:cs typeface="Verdana"/>
              </a:rPr>
              <a:t>Depending upon the no.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monosachharide </a:t>
            </a:r>
            <a:r>
              <a:rPr sz="1800" dirty="0">
                <a:latin typeface="Verdana"/>
                <a:cs typeface="Verdana"/>
              </a:rPr>
              <a:t>molecules </a:t>
            </a: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lphaLcPeriod"/>
              <a:tabLst>
                <a:tab pos="434975" algn="l"/>
              </a:tabLst>
            </a:pPr>
            <a:r>
              <a:rPr sz="1800" spc="-5" dirty="0">
                <a:latin typeface="Verdana"/>
                <a:cs typeface="Verdana"/>
              </a:rPr>
              <a:t>Disaccharides (sucrose,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lactose)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AutoNum type="alphaLcPeriod"/>
            </a:pPr>
            <a:endParaRPr sz="175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lphaLcPeriod"/>
              <a:tabLst>
                <a:tab pos="434975" algn="l"/>
              </a:tabLst>
            </a:pPr>
            <a:r>
              <a:rPr sz="1800" spc="-15" dirty="0">
                <a:latin typeface="Verdana"/>
                <a:cs typeface="Verdana"/>
              </a:rPr>
              <a:t>Trisaccharides </a:t>
            </a:r>
            <a:r>
              <a:rPr sz="1800" spc="-5" dirty="0">
                <a:latin typeface="Verdana"/>
                <a:cs typeface="Verdana"/>
              </a:rPr>
              <a:t>(raffinose)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AutoNum type="alphaLcPeriod"/>
            </a:pPr>
            <a:endParaRPr sz="175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434340" algn="l"/>
                <a:tab pos="434975" algn="l"/>
              </a:tabLst>
            </a:pPr>
            <a:r>
              <a:rPr sz="1800" spc="-20" dirty="0">
                <a:latin typeface="Verdana"/>
                <a:cs typeface="Verdana"/>
              </a:rPr>
              <a:t>Tetrasaccharides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(stachyose)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4293" y="4469383"/>
            <a:ext cx="79127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smallest and </a:t>
            </a:r>
            <a:r>
              <a:rPr sz="1800" spc="-5" dirty="0">
                <a:latin typeface="Verdana"/>
                <a:cs typeface="Verdana"/>
              </a:rPr>
              <a:t>the commonest oligosaccharides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7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Disaccharides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22025" y="454999"/>
            <a:ext cx="3573145" cy="403225"/>
            <a:chOff x="2822025" y="454999"/>
            <a:chExt cx="3573145" cy="403225"/>
          </a:xfrm>
        </p:grpSpPr>
        <p:sp>
          <p:nvSpPr>
            <p:cNvPr id="3" name="object 3"/>
            <p:cNvSpPr/>
            <p:nvPr/>
          </p:nvSpPr>
          <p:spPr>
            <a:xfrm>
              <a:off x="2843276" y="476250"/>
              <a:ext cx="3530600" cy="360680"/>
            </a:xfrm>
            <a:custGeom>
              <a:avLst/>
              <a:gdLst/>
              <a:ahLst/>
              <a:cxnLst/>
              <a:rect l="l" t="t" r="r" b="b"/>
              <a:pathLst>
                <a:path w="3530600" h="360680">
                  <a:moveTo>
                    <a:pt x="3470529" y="0"/>
                  </a:moveTo>
                  <a:lnTo>
                    <a:pt x="59943" y="0"/>
                  </a:lnTo>
                  <a:lnTo>
                    <a:pt x="36593" y="4724"/>
                  </a:lnTo>
                  <a:lnTo>
                    <a:pt x="17541" y="17605"/>
                  </a:lnTo>
                  <a:lnTo>
                    <a:pt x="4704" y="36701"/>
                  </a:lnTo>
                  <a:lnTo>
                    <a:pt x="0" y="60071"/>
                  </a:lnTo>
                  <a:lnTo>
                    <a:pt x="0" y="300354"/>
                  </a:lnTo>
                  <a:lnTo>
                    <a:pt x="4704" y="323724"/>
                  </a:lnTo>
                  <a:lnTo>
                    <a:pt x="17541" y="342820"/>
                  </a:lnTo>
                  <a:lnTo>
                    <a:pt x="36593" y="355701"/>
                  </a:lnTo>
                  <a:lnTo>
                    <a:pt x="59943" y="360425"/>
                  </a:lnTo>
                  <a:lnTo>
                    <a:pt x="3470529" y="360425"/>
                  </a:lnTo>
                  <a:lnTo>
                    <a:pt x="3493898" y="355701"/>
                  </a:lnTo>
                  <a:lnTo>
                    <a:pt x="3512994" y="342820"/>
                  </a:lnTo>
                  <a:lnTo>
                    <a:pt x="3525875" y="323724"/>
                  </a:lnTo>
                  <a:lnTo>
                    <a:pt x="3530600" y="300354"/>
                  </a:lnTo>
                  <a:lnTo>
                    <a:pt x="3530600" y="60071"/>
                  </a:lnTo>
                  <a:lnTo>
                    <a:pt x="3525875" y="36701"/>
                  </a:lnTo>
                  <a:lnTo>
                    <a:pt x="3512994" y="17605"/>
                  </a:lnTo>
                  <a:lnTo>
                    <a:pt x="3493898" y="4724"/>
                  </a:lnTo>
                  <a:lnTo>
                    <a:pt x="3470529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43276" y="476250"/>
              <a:ext cx="3530600" cy="360680"/>
            </a:xfrm>
            <a:custGeom>
              <a:avLst/>
              <a:gdLst/>
              <a:ahLst/>
              <a:cxnLst/>
              <a:rect l="l" t="t" r="r" b="b"/>
              <a:pathLst>
                <a:path w="3530600" h="360680">
                  <a:moveTo>
                    <a:pt x="0" y="60071"/>
                  </a:moveTo>
                  <a:lnTo>
                    <a:pt x="4704" y="36701"/>
                  </a:lnTo>
                  <a:lnTo>
                    <a:pt x="17541" y="17605"/>
                  </a:lnTo>
                  <a:lnTo>
                    <a:pt x="36593" y="4724"/>
                  </a:lnTo>
                  <a:lnTo>
                    <a:pt x="59943" y="0"/>
                  </a:lnTo>
                  <a:lnTo>
                    <a:pt x="3470529" y="0"/>
                  </a:lnTo>
                  <a:lnTo>
                    <a:pt x="3493898" y="4724"/>
                  </a:lnTo>
                  <a:lnTo>
                    <a:pt x="3512994" y="17605"/>
                  </a:lnTo>
                  <a:lnTo>
                    <a:pt x="3525875" y="36701"/>
                  </a:lnTo>
                  <a:lnTo>
                    <a:pt x="3530600" y="60071"/>
                  </a:lnTo>
                  <a:lnTo>
                    <a:pt x="3530600" y="300354"/>
                  </a:lnTo>
                  <a:lnTo>
                    <a:pt x="3525875" y="323724"/>
                  </a:lnTo>
                  <a:lnTo>
                    <a:pt x="3512994" y="342820"/>
                  </a:lnTo>
                  <a:lnTo>
                    <a:pt x="3493898" y="355701"/>
                  </a:lnTo>
                  <a:lnTo>
                    <a:pt x="3470529" y="360425"/>
                  </a:lnTo>
                  <a:lnTo>
                    <a:pt x="59943" y="360425"/>
                  </a:lnTo>
                  <a:lnTo>
                    <a:pt x="36593" y="355701"/>
                  </a:lnTo>
                  <a:lnTo>
                    <a:pt x="17541" y="342820"/>
                  </a:lnTo>
                  <a:lnTo>
                    <a:pt x="4704" y="323724"/>
                  </a:lnTo>
                  <a:lnTo>
                    <a:pt x="0" y="300354"/>
                  </a:lnTo>
                  <a:lnTo>
                    <a:pt x="0" y="60071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88029" y="459485"/>
            <a:ext cx="2642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FFFFFF"/>
                </a:solidFill>
                <a:latin typeface="Verdana"/>
                <a:cs typeface="Verdana"/>
              </a:rPr>
              <a:t>DI</a:t>
            </a:r>
            <a:r>
              <a:rPr sz="2400" b="0" spc="-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b="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b="0" spc="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b="0" spc="-5" dirty="0">
                <a:solidFill>
                  <a:srgbClr val="FFFFFF"/>
                </a:solidFill>
                <a:latin typeface="Verdana"/>
                <a:cs typeface="Verdana"/>
              </a:rPr>
              <a:t>CHARIDES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7217" y="939800"/>
            <a:ext cx="8325484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disaccharide </a:t>
            </a:r>
            <a:r>
              <a:rPr sz="1800" dirty="0">
                <a:latin typeface="Verdana"/>
                <a:cs typeface="Verdana"/>
              </a:rPr>
              <a:t>consists of 2 </a:t>
            </a:r>
            <a:r>
              <a:rPr sz="1800" spc="-5" dirty="0">
                <a:latin typeface="Verdana"/>
                <a:cs typeface="Verdana"/>
              </a:rPr>
              <a:t>monosaccharide </a:t>
            </a:r>
            <a:r>
              <a:rPr sz="1800" dirty="0">
                <a:latin typeface="Verdana"/>
                <a:cs typeface="Verdana"/>
              </a:rPr>
              <a:t>units (similar or dissimilar)  held </a:t>
            </a:r>
            <a:r>
              <a:rPr sz="1800" spc="-5" dirty="0">
                <a:latin typeface="Verdana"/>
                <a:cs typeface="Verdana"/>
              </a:rPr>
              <a:t>together by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glycosidic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bond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crysatalline, water </a:t>
            </a:r>
            <a:r>
              <a:rPr sz="1800" dirty="0">
                <a:latin typeface="Verdana"/>
                <a:cs typeface="Verdana"/>
              </a:rPr>
              <a:t>soluble and </a:t>
            </a:r>
            <a:r>
              <a:rPr sz="1800" spc="-5" dirty="0">
                <a:latin typeface="Verdana"/>
                <a:cs typeface="Verdana"/>
              </a:rPr>
              <a:t>sweet to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taste.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8312" y="2060638"/>
            <a:ext cx="5940425" cy="64643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  <a:tabLst>
                <a:tab pos="1642745" algn="l"/>
              </a:tabLst>
            </a:pPr>
            <a:r>
              <a:rPr sz="1800" b="1" spc="-5" dirty="0">
                <a:latin typeface="Verdana"/>
                <a:cs typeface="Verdana"/>
              </a:rPr>
              <a:t>MALTOSE</a:t>
            </a:r>
            <a:r>
              <a:rPr sz="1800" b="1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	- is also called as </a:t>
            </a:r>
            <a:r>
              <a:rPr sz="1800" b="1" spc="-5" dirty="0">
                <a:latin typeface="Verdana"/>
                <a:cs typeface="Verdana"/>
              </a:rPr>
              <a:t>malt</a:t>
            </a:r>
            <a:r>
              <a:rPr sz="1800" b="1" spc="-5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sugar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 marL="1627505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- </a:t>
            </a:r>
            <a:r>
              <a:rPr sz="1800" spc="-5" dirty="0">
                <a:latin typeface="Verdana"/>
                <a:cs typeface="Verdana"/>
              </a:rPr>
              <a:t>made </a:t>
            </a:r>
            <a:r>
              <a:rPr sz="1800" dirty="0">
                <a:latin typeface="Verdana"/>
                <a:cs typeface="Verdana"/>
              </a:rPr>
              <a:t>up of </a:t>
            </a:r>
            <a:r>
              <a:rPr sz="1800" b="1" dirty="0">
                <a:latin typeface="Verdana"/>
                <a:cs typeface="Verdana"/>
              </a:rPr>
              <a:t>2 </a:t>
            </a:r>
            <a:r>
              <a:rPr sz="1800" b="1" spc="-5" dirty="0">
                <a:latin typeface="Verdana"/>
                <a:cs typeface="Verdana"/>
              </a:rPr>
              <a:t>glucose</a:t>
            </a:r>
            <a:r>
              <a:rPr sz="1800" b="1" spc="-55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molecules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2437" y="2924175"/>
            <a:ext cx="8152130" cy="147828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1790700" marR="161925" indent="-1699260">
              <a:lnSpc>
                <a:spcPct val="100000"/>
              </a:lnSpc>
              <a:spcBef>
                <a:spcPts val="350"/>
              </a:spcBef>
              <a:tabLst>
                <a:tab pos="1590675" algn="l"/>
              </a:tabLst>
            </a:pPr>
            <a:r>
              <a:rPr sz="1800" b="1" spc="-5" dirty="0">
                <a:latin typeface="Verdana"/>
                <a:cs typeface="Verdana"/>
              </a:rPr>
              <a:t>LACTOSE</a:t>
            </a:r>
            <a:r>
              <a:rPr sz="1800" b="1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	- is also called </a:t>
            </a:r>
            <a:r>
              <a:rPr sz="1800" b="1" dirty="0">
                <a:latin typeface="Verdana"/>
                <a:cs typeface="Verdana"/>
              </a:rPr>
              <a:t>as </a:t>
            </a:r>
            <a:r>
              <a:rPr sz="1800" b="1" spc="-5" dirty="0">
                <a:latin typeface="Verdana"/>
                <a:cs typeface="Verdana"/>
              </a:rPr>
              <a:t>milk sugar </a:t>
            </a:r>
            <a:r>
              <a:rPr sz="1800" dirty="0">
                <a:latin typeface="Verdana"/>
                <a:cs typeface="Verdana"/>
              </a:rPr>
              <a:t>as it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found </a:t>
            </a:r>
            <a:r>
              <a:rPr sz="1800" spc="-5" dirty="0">
                <a:latin typeface="Verdana"/>
                <a:cs typeface="Verdana"/>
              </a:rPr>
              <a:t>naturally </a:t>
            </a:r>
            <a:r>
              <a:rPr sz="1800" dirty="0">
                <a:latin typeface="Verdana"/>
                <a:cs typeface="Verdana"/>
              </a:rPr>
              <a:t>in  milk</a:t>
            </a:r>
            <a:endParaRPr sz="1800">
              <a:latin typeface="Verdana"/>
              <a:cs typeface="Verdana"/>
            </a:endParaRPr>
          </a:p>
          <a:p>
            <a:pPr marL="154686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- </a:t>
            </a:r>
            <a:r>
              <a:rPr sz="1800" spc="-5" dirty="0">
                <a:latin typeface="Verdana"/>
                <a:cs typeface="Verdana"/>
              </a:rPr>
              <a:t>made </a:t>
            </a:r>
            <a:r>
              <a:rPr sz="1800" dirty="0">
                <a:latin typeface="Verdana"/>
                <a:cs typeface="Verdana"/>
              </a:rPr>
              <a:t>up of </a:t>
            </a:r>
            <a:r>
              <a:rPr sz="1800" b="1" spc="-5" dirty="0">
                <a:latin typeface="Verdana"/>
                <a:cs typeface="Verdana"/>
              </a:rPr>
              <a:t>glucose </a:t>
            </a:r>
            <a:r>
              <a:rPr sz="1800" b="1" dirty="0">
                <a:latin typeface="Verdana"/>
                <a:cs typeface="Verdana"/>
              </a:rPr>
              <a:t>and</a:t>
            </a:r>
            <a:r>
              <a:rPr sz="1800" b="1" spc="25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galactose</a:t>
            </a:r>
            <a:endParaRPr sz="1800">
              <a:latin typeface="Verdana"/>
              <a:cs typeface="Verdana"/>
            </a:endParaRPr>
          </a:p>
          <a:p>
            <a:pPr marL="1567815">
              <a:lnSpc>
                <a:spcPct val="100000"/>
              </a:lnSpc>
            </a:pPr>
            <a:r>
              <a:rPr sz="1800" b="1" dirty="0">
                <a:latin typeface="Verdana"/>
                <a:cs typeface="Verdana"/>
              </a:rPr>
              <a:t>- </a:t>
            </a:r>
            <a:r>
              <a:rPr sz="1800" dirty="0">
                <a:latin typeface="Verdana"/>
                <a:cs typeface="Verdana"/>
              </a:rPr>
              <a:t>souring of </a:t>
            </a:r>
            <a:r>
              <a:rPr sz="1800" spc="5" dirty="0">
                <a:latin typeface="Verdana"/>
                <a:cs typeface="Verdana"/>
              </a:rPr>
              <a:t>milk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due to conversion </a:t>
            </a:r>
            <a:r>
              <a:rPr sz="1800" dirty="0">
                <a:latin typeface="Verdana"/>
                <a:cs typeface="Verdana"/>
              </a:rPr>
              <a:t>of lactose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to</a:t>
            </a:r>
            <a:endParaRPr sz="1800">
              <a:latin typeface="Verdana"/>
              <a:cs typeface="Verdana"/>
            </a:endParaRPr>
          </a:p>
          <a:p>
            <a:pPr marL="1790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Verdana"/>
                <a:cs typeface="Verdana"/>
              </a:rPr>
              <a:t>lactic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acid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4975" y="4581525"/>
            <a:ext cx="8169275" cy="147637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55"/>
              </a:spcBef>
              <a:tabLst>
                <a:tab pos="1720214" algn="l"/>
              </a:tabLst>
            </a:pPr>
            <a:r>
              <a:rPr sz="1800" b="1" dirty="0">
                <a:latin typeface="Verdana"/>
                <a:cs typeface="Verdana"/>
              </a:rPr>
              <a:t>SUCROSE</a:t>
            </a:r>
            <a:r>
              <a:rPr sz="1800" b="1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	-is also called as </a:t>
            </a:r>
            <a:r>
              <a:rPr sz="1800" b="1" spc="-5" dirty="0">
                <a:latin typeface="Verdana"/>
                <a:cs typeface="Verdana"/>
              </a:rPr>
              <a:t>cane sugar. </a:t>
            </a:r>
            <a:r>
              <a:rPr sz="1800" dirty="0">
                <a:latin typeface="Verdana"/>
                <a:cs typeface="Verdana"/>
              </a:rPr>
              <a:t>It is </a:t>
            </a:r>
            <a:r>
              <a:rPr sz="1800" spc="-5" dirty="0">
                <a:latin typeface="Verdana"/>
                <a:cs typeface="Verdana"/>
              </a:rPr>
              <a:t>the sugar </a:t>
            </a:r>
            <a:r>
              <a:rPr sz="1800" dirty="0">
                <a:latin typeface="Verdana"/>
                <a:cs typeface="Verdana"/>
              </a:rPr>
              <a:t>found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endParaRPr sz="1800">
              <a:latin typeface="Verdana"/>
              <a:cs typeface="Verdana"/>
            </a:endParaRPr>
          </a:p>
          <a:p>
            <a:pPr marL="1790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sugar cane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sugar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beet</a:t>
            </a:r>
            <a:endParaRPr sz="1800">
              <a:latin typeface="Verdana"/>
              <a:cs typeface="Verdana"/>
            </a:endParaRPr>
          </a:p>
          <a:p>
            <a:pPr marL="1892935" indent="-183515">
              <a:lnSpc>
                <a:spcPct val="100000"/>
              </a:lnSpc>
              <a:buChar char="-"/>
              <a:tabLst>
                <a:tab pos="1893570" algn="l"/>
              </a:tabLst>
            </a:pPr>
            <a:r>
              <a:rPr sz="1800" dirty="0">
                <a:latin typeface="Verdana"/>
                <a:cs typeface="Verdana"/>
              </a:rPr>
              <a:t>most </a:t>
            </a:r>
            <a:r>
              <a:rPr sz="1800" spc="-5" dirty="0">
                <a:latin typeface="Verdana"/>
                <a:cs typeface="Verdana"/>
              </a:rPr>
              <a:t>abundant </a:t>
            </a:r>
            <a:r>
              <a:rPr sz="1800" dirty="0">
                <a:latin typeface="Verdana"/>
                <a:cs typeface="Verdana"/>
              </a:rPr>
              <a:t>among </a:t>
            </a:r>
            <a:r>
              <a:rPr sz="1800" spc="-5" dirty="0">
                <a:latin typeface="Verdana"/>
                <a:cs typeface="Verdana"/>
              </a:rPr>
              <a:t>naturally </a:t>
            </a:r>
            <a:r>
              <a:rPr sz="1800" dirty="0">
                <a:latin typeface="Verdana"/>
                <a:cs typeface="Verdana"/>
              </a:rPr>
              <a:t>occuring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sugars.</a:t>
            </a:r>
            <a:endParaRPr sz="1800">
              <a:latin typeface="Verdana"/>
              <a:cs typeface="Verdana"/>
            </a:endParaRPr>
          </a:p>
          <a:p>
            <a:pPr marL="1892935" indent="-183515">
              <a:lnSpc>
                <a:spcPct val="100000"/>
              </a:lnSpc>
              <a:buChar char="-"/>
              <a:tabLst>
                <a:tab pos="1893570" algn="l"/>
              </a:tabLst>
            </a:pPr>
            <a:r>
              <a:rPr sz="1800" spc="-5" dirty="0">
                <a:latin typeface="Verdana"/>
                <a:cs typeface="Verdana"/>
              </a:rPr>
              <a:t>Important </a:t>
            </a:r>
            <a:r>
              <a:rPr sz="1800" dirty="0">
                <a:latin typeface="Verdana"/>
                <a:cs typeface="Verdana"/>
              </a:rPr>
              <a:t>source of Dietary</a:t>
            </a:r>
            <a:r>
              <a:rPr sz="1800" spc="-10" dirty="0">
                <a:latin typeface="Verdana"/>
                <a:cs typeface="Verdana"/>
              </a:rPr>
              <a:t> carbohydrates</a:t>
            </a:r>
            <a:endParaRPr sz="1800">
              <a:latin typeface="Verdana"/>
              <a:cs typeface="Verdana"/>
            </a:endParaRPr>
          </a:p>
          <a:p>
            <a:pPr marL="1723389">
              <a:lnSpc>
                <a:spcPct val="100000"/>
              </a:lnSpc>
            </a:pPr>
            <a:r>
              <a:rPr sz="1800" b="1" dirty="0">
                <a:latin typeface="Verdana"/>
                <a:cs typeface="Verdana"/>
              </a:rPr>
              <a:t>- </a:t>
            </a:r>
            <a:r>
              <a:rPr sz="1800" spc="-5" dirty="0">
                <a:latin typeface="Verdana"/>
                <a:cs typeface="Verdana"/>
              </a:rPr>
              <a:t>made </a:t>
            </a:r>
            <a:r>
              <a:rPr sz="1800" dirty="0">
                <a:latin typeface="Verdana"/>
                <a:cs typeface="Verdana"/>
              </a:rPr>
              <a:t>up of </a:t>
            </a:r>
            <a:r>
              <a:rPr sz="1800" b="1" spc="-5" dirty="0">
                <a:latin typeface="Verdana"/>
                <a:cs typeface="Verdana"/>
              </a:rPr>
              <a:t>glucose </a:t>
            </a:r>
            <a:r>
              <a:rPr sz="1800" b="1" dirty="0">
                <a:latin typeface="Verdana"/>
                <a:cs typeface="Verdana"/>
              </a:rPr>
              <a:t>and</a:t>
            </a:r>
            <a:r>
              <a:rPr sz="1800" b="1" spc="5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fructose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816" y="436321"/>
            <a:ext cx="8239759" cy="2316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Chemicals </a:t>
            </a:r>
            <a:r>
              <a:rPr sz="1800" dirty="0">
                <a:latin typeface="Verdana"/>
                <a:cs typeface="Verdana"/>
              </a:rPr>
              <a:t>or molecules </a:t>
            </a:r>
            <a:r>
              <a:rPr sz="1800" spc="-5" dirty="0">
                <a:latin typeface="Verdana"/>
                <a:cs typeface="Verdana"/>
              </a:rPr>
              <a:t>present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living organisms are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known</a:t>
            </a:r>
            <a:endParaRPr sz="1800">
              <a:latin typeface="Verdana"/>
              <a:cs typeface="Verdana"/>
            </a:endParaRPr>
          </a:p>
          <a:p>
            <a:pPr marL="2984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as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Biomolecules</a:t>
            </a:r>
            <a:endParaRPr sz="1800">
              <a:latin typeface="Verdana"/>
              <a:cs typeface="Verdana"/>
            </a:endParaRPr>
          </a:p>
          <a:p>
            <a:pPr marL="91440" marR="725805" indent="-79375">
              <a:lnSpc>
                <a:spcPct val="100000"/>
              </a:lnSpc>
              <a:spcBef>
                <a:spcPts val="780"/>
              </a:spcBef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sum </a:t>
            </a:r>
            <a:r>
              <a:rPr sz="1800" spc="-5" dirty="0">
                <a:latin typeface="Verdana"/>
                <a:cs typeface="Verdana"/>
              </a:rPr>
              <a:t>total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different types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biomolecules, compounds </a:t>
            </a:r>
            <a:r>
              <a:rPr sz="1800" dirty="0">
                <a:latin typeface="Verdana"/>
                <a:cs typeface="Verdana"/>
              </a:rPr>
              <a:t>and  ions </a:t>
            </a:r>
            <a:r>
              <a:rPr sz="1800" spc="-5" dirty="0">
                <a:latin typeface="Verdana"/>
                <a:cs typeface="Verdana"/>
              </a:rPr>
              <a:t>present </a:t>
            </a:r>
            <a:r>
              <a:rPr sz="1800" dirty="0">
                <a:latin typeface="Verdana"/>
                <a:cs typeface="Verdana"/>
              </a:rPr>
              <a:t>in a cell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called as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cellular</a:t>
            </a:r>
            <a:r>
              <a:rPr sz="1800" b="1" u="heavy" spc="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pool</a:t>
            </a:r>
            <a:endParaRPr sz="1800">
              <a:latin typeface="Verdana"/>
              <a:cs typeface="Verdana"/>
            </a:endParaRPr>
          </a:p>
          <a:p>
            <a:pPr marL="19050">
              <a:lnSpc>
                <a:spcPct val="100000"/>
              </a:lnSpc>
              <a:spcBef>
                <a:spcPts val="1355"/>
              </a:spcBef>
            </a:pPr>
            <a:r>
              <a:rPr sz="1800" dirty="0">
                <a:latin typeface="Verdana"/>
                <a:cs typeface="Verdana"/>
              </a:rPr>
              <a:t>Biomolecules are </a:t>
            </a:r>
            <a:r>
              <a:rPr sz="1800" spc="-5" dirty="0">
                <a:latin typeface="Verdana"/>
                <a:cs typeface="Verdana"/>
              </a:rPr>
              <a:t>compounds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carbon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 marL="1905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Hence the chemistry </a:t>
            </a:r>
            <a:r>
              <a:rPr sz="1800" dirty="0">
                <a:latin typeface="Verdana"/>
                <a:cs typeface="Verdana"/>
              </a:rPr>
              <a:t>of living </a:t>
            </a:r>
            <a:r>
              <a:rPr sz="1800" spc="-5" dirty="0">
                <a:latin typeface="Verdana"/>
                <a:cs typeface="Verdana"/>
              </a:rPr>
              <a:t>organisms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organized </a:t>
            </a:r>
            <a:r>
              <a:rPr sz="1800" dirty="0">
                <a:latin typeface="Verdana"/>
                <a:cs typeface="Verdana"/>
              </a:rPr>
              <a:t>around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carbon</a:t>
            </a:r>
            <a:endParaRPr sz="1800">
              <a:latin typeface="Verdana"/>
              <a:cs typeface="Verdana"/>
            </a:endParaRPr>
          </a:p>
          <a:p>
            <a:pPr marL="19050">
              <a:lnSpc>
                <a:spcPct val="100000"/>
              </a:lnSpc>
              <a:spcBef>
                <a:spcPts val="780"/>
              </a:spcBef>
            </a:pPr>
            <a:r>
              <a:rPr sz="1800" spc="-5" dirty="0">
                <a:latin typeface="Verdana"/>
                <a:cs typeface="Verdana"/>
              </a:rPr>
              <a:t>Carbon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most </a:t>
            </a:r>
            <a:r>
              <a:rPr sz="1800" spc="-5" dirty="0">
                <a:latin typeface="Verdana"/>
                <a:cs typeface="Verdana"/>
              </a:rPr>
              <a:t>versatile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most </a:t>
            </a:r>
            <a:r>
              <a:rPr sz="1800" spc="-5" dirty="0">
                <a:latin typeface="Verdana"/>
                <a:cs typeface="Verdana"/>
              </a:rPr>
              <a:t>predominant element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life.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03275" y="2919476"/>
          <a:ext cx="7058659" cy="39321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3310"/>
                <a:gridCol w="2353310"/>
                <a:gridCol w="2352039"/>
              </a:tblGrid>
              <a:tr h="6400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ELEMENT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8801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Non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living  (Earth</a:t>
                      </a:r>
                      <a:r>
                        <a:rPr sz="1800" b="1" spc="-8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crust)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Living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Matter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Hydrogen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0.14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0.5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Carbon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0.03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18.5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6588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Oxygen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46.6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65.0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Nitrogen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25" dirty="0">
                          <a:latin typeface="Verdana"/>
                          <a:cs typeface="Verdana"/>
                        </a:rPr>
                        <a:t>Very</a:t>
                      </a:r>
                      <a:r>
                        <a:rPr sz="1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less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3.3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Sulphur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0.03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0.3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Sodium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2.8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0.2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Calcium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3.6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1.5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Magnesium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2.1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0.1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6579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Silicon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27.7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25" dirty="0">
                          <a:latin typeface="Verdana"/>
                          <a:cs typeface="Verdana"/>
                        </a:rPr>
                        <a:t>Very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less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50502" y="383603"/>
            <a:ext cx="3573145" cy="403225"/>
            <a:chOff x="2750502" y="383603"/>
            <a:chExt cx="3573145" cy="403225"/>
          </a:xfrm>
        </p:grpSpPr>
        <p:sp>
          <p:nvSpPr>
            <p:cNvPr id="3" name="object 3"/>
            <p:cNvSpPr/>
            <p:nvPr/>
          </p:nvSpPr>
          <p:spPr>
            <a:xfrm>
              <a:off x="2771774" y="404875"/>
              <a:ext cx="3530600" cy="360680"/>
            </a:xfrm>
            <a:custGeom>
              <a:avLst/>
              <a:gdLst/>
              <a:ahLst/>
              <a:cxnLst/>
              <a:rect l="l" t="t" r="r" b="b"/>
              <a:pathLst>
                <a:path w="3530600" h="360680">
                  <a:moveTo>
                    <a:pt x="3470529" y="0"/>
                  </a:moveTo>
                  <a:lnTo>
                    <a:pt x="60070" y="0"/>
                  </a:lnTo>
                  <a:lnTo>
                    <a:pt x="36701" y="4704"/>
                  </a:lnTo>
                  <a:lnTo>
                    <a:pt x="17605" y="17541"/>
                  </a:lnTo>
                  <a:lnTo>
                    <a:pt x="4724" y="36593"/>
                  </a:lnTo>
                  <a:lnTo>
                    <a:pt x="0" y="59944"/>
                  </a:lnTo>
                  <a:lnTo>
                    <a:pt x="0" y="300227"/>
                  </a:lnTo>
                  <a:lnTo>
                    <a:pt x="4724" y="323597"/>
                  </a:lnTo>
                  <a:lnTo>
                    <a:pt x="17605" y="342693"/>
                  </a:lnTo>
                  <a:lnTo>
                    <a:pt x="36701" y="355574"/>
                  </a:lnTo>
                  <a:lnTo>
                    <a:pt x="60070" y="360299"/>
                  </a:lnTo>
                  <a:lnTo>
                    <a:pt x="3470529" y="360299"/>
                  </a:lnTo>
                  <a:lnTo>
                    <a:pt x="3493898" y="355574"/>
                  </a:lnTo>
                  <a:lnTo>
                    <a:pt x="3512994" y="342693"/>
                  </a:lnTo>
                  <a:lnTo>
                    <a:pt x="3525875" y="323597"/>
                  </a:lnTo>
                  <a:lnTo>
                    <a:pt x="3530600" y="300227"/>
                  </a:lnTo>
                  <a:lnTo>
                    <a:pt x="3530600" y="59944"/>
                  </a:lnTo>
                  <a:lnTo>
                    <a:pt x="3525875" y="36593"/>
                  </a:lnTo>
                  <a:lnTo>
                    <a:pt x="3512994" y="17541"/>
                  </a:lnTo>
                  <a:lnTo>
                    <a:pt x="3493898" y="4704"/>
                  </a:lnTo>
                  <a:lnTo>
                    <a:pt x="3470529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71774" y="404875"/>
              <a:ext cx="3530600" cy="360680"/>
            </a:xfrm>
            <a:custGeom>
              <a:avLst/>
              <a:gdLst/>
              <a:ahLst/>
              <a:cxnLst/>
              <a:rect l="l" t="t" r="r" b="b"/>
              <a:pathLst>
                <a:path w="3530600" h="360680">
                  <a:moveTo>
                    <a:pt x="0" y="59944"/>
                  </a:moveTo>
                  <a:lnTo>
                    <a:pt x="4724" y="36593"/>
                  </a:lnTo>
                  <a:lnTo>
                    <a:pt x="17605" y="17541"/>
                  </a:lnTo>
                  <a:lnTo>
                    <a:pt x="36701" y="4704"/>
                  </a:lnTo>
                  <a:lnTo>
                    <a:pt x="60070" y="0"/>
                  </a:lnTo>
                  <a:lnTo>
                    <a:pt x="3470529" y="0"/>
                  </a:lnTo>
                  <a:lnTo>
                    <a:pt x="3493898" y="4704"/>
                  </a:lnTo>
                  <a:lnTo>
                    <a:pt x="3512994" y="17541"/>
                  </a:lnTo>
                  <a:lnTo>
                    <a:pt x="3525875" y="36593"/>
                  </a:lnTo>
                  <a:lnTo>
                    <a:pt x="3530600" y="59944"/>
                  </a:lnTo>
                  <a:lnTo>
                    <a:pt x="3530600" y="300227"/>
                  </a:lnTo>
                  <a:lnTo>
                    <a:pt x="3525875" y="323597"/>
                  </a:lnTo>
                  <a:lnTo>
                    <a:pt x="3512994" y="342693"/>
                  </a:lnTo>
                  <a:lnTo>
                    <a:pt x="3493898" y="355574"/>
                  </a:lnTo>
                  <a:lnTo>
                    <a:pt x="3470529" y="360299"/>
                  </a:lnTo>
                  <a:lnTo>
                    <a:pt x="60070" y="360299"/>
                  </a:lnTo>
                  <a:lnTo>
                    <a:pt x="36701" y="355574"/>
                  </a:lnTo>
                  <a:lnTo>
                    <a:pt x="17605" y="342693"/>
                  </a:lnTo>
                  <a:lnTo>
                    <a:pt x="4724" y="323597"/>
                  </a:lnTo>
                  <a:lnTo>
                    <a:pt x="0" y="300227"/>
                  </a:lnTo>
                  <a:lnTo>
                    <a:pt x="0" y="5994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20060" y="388111"/>
            <a:ext cx="3034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20" dirty="0">
                <a:solidFill>
                  <a:srgbClr val="FFFFFF"/>
                </a:solidFill>
                <a:latin typeface="Verdana"/>
                <a:cs typeface="Verdana"/>
              </a:rPr>
              <a:t>POLYSACCHARIDES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3850" y="836549"/>
            <a:ext cx="8496300" cy="3140075"/>
          </a:xfrm>
          <a:custGeom>
            <a:avLst/>
            <a:gdLst/>
            <a:ahLst/>
            <a:cxnLst/>
            <a:rect l="l" t="t" r="r" b="b"/>
            <a:pathLst>
              <a:path w="8496300" h="3140075">
                <a:moveTo>
                  <a:pt x="0" y="3140075"/>
                </a:moveTo>
                <a:lnTo>
                  <a:pt x="8496300" y="3140075"/>
                </a:lnTo>
                <a:lnTo>
                  <a:pt x="8496300" y="0"/>
                </a:lnTo>
                <a:lnTo>
                  <a:pt x="0" y="0"/>
                </a:lnTo>
                <a:lnTo>
                  <a:pt x="0" y="3140075"/>
                </a:lnTo>
                <a:close/>
              </a:path>
            </a:pathLst>
          </a:custGeom>
          <a:ln w="12700">
            <a:solidFill>
              <a:srgbClr val="1B57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2742" y="868121"/>
            <a:ext cx="7969250" cy="304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Verdana"/>
                <a:cs typeface="Verdana"/>
              </a:rPr>
              <a:t>Also called as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GLYCANS</a:t>
            </a:r>
            <a:endParaRPr sz="1800">
              <a:latin typeface="Verdana"/>
              <a:cs typeface="Verdana"/>
            </a:endParaRPr>
          </a:p>
          <a:p>
            <a:pPr marL="299085" marR="24066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spc="-5" dirty="0">
                <a:latin typeface="Verdana"/>
                <a:cs typeface="Verdana"/>
              </a:rPr>
              <a:t>Made </a:t>
            </a:r>
            <a:r>
              <a:rPr sz="1800" dirty="0">
                <a:latin typeface="Verdana"/>
                <a:cs typeface="Verdana"/>
              </a:rPr>
              <a:t>up of </a:t>
            </a:r>
            <a:r>
              <a:rPr sz="1800" spc="-5" dirty="0">
                <a:latin typeface="Verdana"/>
                <a:cs typeface="Verdana"/>
              </a:rPr>
              <a:t>repeating </a:t>
            </a:r>
            <a:r>
              <a:rPr sz="1800" dirty="0">
                <a:latin typeface="Verdana"/>
                <a:cs typeface="Verdana"/>
              </a:rPr>
              <a:t>units of </a:t>
            </a:r>
            <a:r>
              <a:rPr sz="1800" spc="-5" dirty="0">
                <a:latin typeface="Verdana"/>
                <a:cs typeface="Verdana"/>
              </a:rPr>
              <a:t>monsaccharides </a:t>
            </a:r>
            <a:r>
              <a:rPr sz="1800" dirty="0">
                <a:latin typeface="Verdana"/>
                <a:cs typeface="Verdana"/>
              </a:rPr>
              <a:t>held </a:t>
            </a:r>
            <a:r>
              <a:rPr sz="1800" spc="-5" dirty="0">
                <a:latin typeface="Verdana"/>
                <a:cs typeface="Verdana"/>
              </a:rPr>
              <a:t>by glycosidic  bonds</a:t>
            </a:r>
            <a:endParaRPr sz="1800">
              <a:latin typeface="Verdana"/>
              <a:cs typeface="Verdana"/>
            </a:endParaRPr>
          </a:p>
          <a:p>
            <a:pPr marL="299085" marR="1061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Verdana"/>
                <a:cs typeface="Verdana"/>
              </a:rPr>
              <a:t>During its formation a </a:t>
            </a:r>
            <a:r>
              <a:rPr sz="1800" spc="-5" dirty="0">
                <a:latin typeface="Verdana"/>
                <a:cs typeface="Verdana"/>
              </a:rPr>
              <a:t>water </a:t>
            </a:r>
            <a:r>
              <a:rPr sz="1800" dirty="0">
                <a:latin typeface="Verdana"/>
                <a:cs typeface="Verdana"/>
              </a:rPr>
              <a:t>molecule is </a:t>
            </a:r>
            <a:r>
              <a:rPr sz="1800" spc="-5" dirty="0">
                <a:latin typeface="Verdana"/>
                <a:cs typeface="Verdana"/>
              </a:rPr>
              <a:t>released </a:t>
            </a:r>
            <a:r>
              <a:rPr sz="1800" dirty="0">
                <a:latin typeface="Verdana"/>
                <a:cs typeface="Verdana"/>
              </a:rPr>
              <a:t>at </a:t>
            </a:r>
            <a:r>
              <a:rPr sz="1800" spc="-5" dirty="0">
                <a:latin typeface="Verdana"/>
                <a:cs typeface="Verdana"/>
              </a:rPr>
              <a:t>each  condensation</a:t>
            </a:r>
            <a:endParaRPr sz="1800">
              <a:latin typeface="Verdana"/>
              <a:cs typeface="Verdana"/>
            </a:endParaRPr>
          </a:p>
          <a:p>
            <a:pPr marL="33401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This helps reduce the bulk </a:t>
            </a:r>
            <a:r>
              <a:rPr sz="1800" dirty="0">
                <a:latin typeface="Verdana"/>
                <a:cs typeface="Verdana"/>
              </a:rPr>
              <a:t>making it almost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insoluble</a:t>
            </a:r>
            <a:endParaRPr sz="1800">
              <a:latin typeface="Verdana"/>
              <a:cs typeface="Verdana"/>
            </a:endParaRPr>
          </a:p>
          <a:p>
            <a:pPr marL="33401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decreasing </a:t>
            </a:r>
            <a:r>
              <a:rPr sz="1800" dirty="0">
                <a:latin typeface="Verdana"/>
                <a:cs typeface="Verdana"/>
              </a:rPr>
              <a:t>its </a:t>
            </a:r>
            <a:r>
              <a:rPr sz="1800" spc="-5" dirty="0">
                <a:latin typeface="Verdana"/>
                <a:cs typeface="Verdana"/>
              </a:rPr>
              <a:t>effect </a:t>
            </a:r>
            <a:r>
              <a:rPr sz="1800" dirty="0">
                <a:latin typeface="Verdana"/>
                <a:cs typeface="Verdana"/>
              </a:rPr>
              <a:t>on </a:t>
            </a:r>
            <a:r>
              <a:rPr sz="1800" spc="-5" dirty="0">
                <a:latin typeface="Verdana"/>
                <a:cs typeface="Verdana"/>
              </a:rPr>
              <a:t>the water potential </a:t>
            </a:r>
            <a:r>
              <a:rPr sz="1800" dirty="0">
                <a:latin typeface="Verdana"/>
                <a:cs typeface="Verdana"/>
              </a:rPr>
              <a:t>or </a:t>
            </a:r>
            <a:r>
              <a:rPr sz="1800" spc="-5" dirty="0">
                <a:latin typeface="Verdana"/>
                <a:cs typeface="Verdana"/>
              </a:rPr>
              <a:t>osmotic potential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 cell</a:t>
            </a:r>
            <a:endParaRPr sz="1800">
              <a:latin typeface="Verdana"/>
              <a:cs typeface="Verdana"/>
            </a:endParaRPr>
          </a:p>
          <a:p>
            <a:pPr marL="195580" indent="-182880">
              <a:lnSpc>
                <a:spcPct val="100000"/>
              </a:lnSpc>
              <a:buChar char="-"/>
              <a:tabLst>
                <a:tab pos="195580" algn="l"/>
              </a:tabLst>
            </a:pPr>
            <a:r>
              <a:rPr sz="1800" dirty="0">
                <a:latin typeface="Verdana"/>
                <a:cs typeface="Verdana"/>
              </a:rPr>
              <a:t>Unlike </a:t>
            </a:r>
            <a:r>
              <a:rPr sz="1800" spc="-5" dirty="0">
                <a:latin typeface="Verdana"/>
                <a:cs typeface="Verdana"/>
              </a:rPr>
              <a:t>sugars they </a:t>
            </a:r>
            <a:r>
              <a:rPr sz="1800" dirty="0">
                <a:latin typeface="Verdana"/>
                <a:cs typeface="Verdana"/>
              </a:rPr>
              <a:t>are not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sweet.</a:t>
            </a:r>
            <a:endParaRPr sz="1800">
              <a:latin typeface="Verdana"/>
              <a:cs typeface="Verdana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ideal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spc="-15" dirty="0">
                <a:latin typeface="Verdana"/>
                <a:cs typeface="Verdana"/>
              </a:rPr>
              <a:t>STORAGE </a:t>
            </a:r>
            <a:r>
              <a:rPr sz="1800" dirty="0">
                <a:latin typeface="Verdana"/>
                <a:cs typeface="Verdana"/>
              </a:rPr>
              <a:t>AND AS STRUCTURAL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COMPONENTS</a:t>
            </a:r>
            <a:endParaRPr sz="1800">
              <a:latin typeface="Verdana"/>
              <a:cs typeface="Verdana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of 2 </a:t>
            </a:r>
            <a:r>
              <a:rPr sz="1800" spc="-5" dirty="0">
                <a:latin typeface="Verdana"/>
                <a:cs typeface="Verdana"/>
              </a:rPr>
              <a:t>types </a:t>
            </a:r>
            <a:r>
              <a:rPr sz="1800" b="1" spc="-5" dirty="0">
                <a:latin typeface="Verdana"/>
                <a:cs typeface="Verdana"/>
              </a:rPr>
              <a:t>Homoglycans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Heteroglycans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3850" y="4144962"/>
            <a:ext cx="4140200" cy="230822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069975">
              <a:lnSpc>
                <a:spcPct val="100000"/>
              </a:lnSpc>
              <a:spcBef>
                <a:spcPts val="355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HOMOGLYCANS</a:t>
            </a:r>
            <a:endParaRPr sz="1800">
              <a:latin typeface="Verdana"/>
              <a:cs typeface="Verdana"/>
            </a:endParaRPr>
          </a:p>
          <a:p>
            <a:pPr marL="170815" marR="802005" indent="-7937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-Made </a:t>
            </a:r>
            <a:r>
              <a:rPr sz="1800" dirty="0">
                <a:latin typeface="Verdana"/>
                <a:cs typeface="Verdana"/>
              </a:rPr>
              <a:t>up of only 1 </a:t>
            </a:r>
            <a:r>
              <a:rPr sz="1800" spc="-5" dirty="0">
                <a:latin typeface="Verdana"/>
                <a:cs typeface="Verdana"/>
              </a:rPr>
              <a:t>type </a:t>
            </a:r>
            <a:r>
              <a:rPr sz="1800" dirty="0">
                <a:latin typeface="Verdana"/>
                <a:cs typeface="Verdana"/>
              </a:rPr>
              <a:t>of  </a:t>
            </a:r>
            <a:r>
              <a:rPr sz="1800" spc="-5" dirty="0">
                <a:latin typeface="Verdana"/>
                <a:cs typeface="Verdana"/>
              </a:rPr>
              <a:t>monosaccharide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monomers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15" dirty="0">
                <a:latin typeface="Verdana"/>
                <a:cs typeface="Verdana"/>
              </a:rPr>
              <a:t>-For </a:t>
            </a:r>
            <a:r>
              <a:rPr sz="1800" spc="-5" dirty="0">
                <a:latin typeface="Verdana"/>
                <a:cs typeface="Verdana"/>
              </a:rPr>
              <a:t>eg </a:t>
            </a:r>
            <a:r>
              <a:rPr sz="1800" b="1" spc="-5" dirty="0">
                <a:latin typeface="Verdana"/>
                <a:cs typeface="Verdana"/>
              </a:rPr>
              <a:t>starch,</a:t>
            </a:r>
            <a:r>
              <a:rPr sz="1800" b="1" spc="5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glycogen,</a:t>
            </a:r>
            <a:endParaRPr sz="1800">
              <a:latin typeface="Verdana"/>
              <a:cs typeface="Verdana"/>
            </a:endParaRPr>
          </a:p>
          <a:p>
            <a:pPr marL="167640">
              <a:lnSpc>
                <a:spcPct val="100000"/>
              </a:lnSpc>
            </a:pPr>
            <a:r>
              <a:rPr sz="1800" b="1" spc="-5" dirty="0">
                <a:latin typeface="Verdana"/>
                <a:cs typeface="Verdana"/>
              </a:rPr>
              <a:t>cellulose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-Glucan (made </a:t>
            </a:r>
            <a:r>
              <a:rPr sz="1800" dirty="0">
                <a:latin typeface="Verdana"/>
                <a:cs typeface="Verdana"/>
              </a:rPr>
              <a:t>up of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glucose)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-Fructan(made </a:t>
            </a:r>
            <a:r>
              <a:rPr sz="1800" dirty="0">
                <a:latin typeface="Verdana"/>
                <a:cs typeface="Verdana"/>
              </a:rPr>
              <a:t>up 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fructose)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-Galactan (made </a:t>
            </a:r>
            <a:r>
              <a:rPr sz="1800" dirty="0">
                <a:latin typeface="Verdana"/>
                <a:cs typeface="Verdana"/>
              </a:rPr>
              <a:t>up of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galactose)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79950" y="4144962"/>
            <a:ext cx="4140200" cy="230822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53135">
              <a:lnSpc>
                <a:spcPct val="100000"/>
              </a:lnSpc>
              <a:spcBef>
                <a:spcPts val="355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HETEROGLYCANS</a:t>
            </a:r>
            <a:endParaRPr sz="1800">
              <a:latin typeface="Verdana"/>
              <a:cs typeface="Verdana"/>
            </a:endParaRPr>
          </a:p>
          <a:p>
            <a:pPr marL="92075" marR="38417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-Made </a:t>
            </a:r>
            <a:r>
              <a:rPr sz="1800" dirty="0">
                <a:latin typeface="Verdana"/>
                <a:cs typeface="Verdana"/>
              </a:rPr>
              <a:t>up </a:t>
            </a:r>
            <a:r>
              <a:rPr sz="1800" spc="-5" dirty="0">
                <a:latin typeface="Verdana"/>
                <a:cs typeface="Verdana"/>
              </a:rPr>
              <a:t>condensation </a:t>
            </a:r>
            <a:r>
              <a:rPr sz="1800" dirty="0">
                <a:latin typeface="Verdana"/>
                <a:cs typeface="Verdana"/>
              </a:rPr>
              <a:t>of2 or  more </a:t>
            </a:r>
            <a:r>
              <a:rPr sz="1800" spc="-5" dirty="0">
                <a:latin typeface="Verdana"/>
                <a:cs typeface="Verdana"/>
              </a:rPr>
              <a:t>types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monosaccharides</a:t>
            </a:r>
            <a:endParaRPr sz="1800">
              <a:latin typeface="Verdana"/>
              <a:cs typeface="Verdana"/>
            </a:endParaRPr>
          </a:p>
          <a:p>
            <a:pPr marL="92075">
              <a:lnSpc>
                <a:spcPct val="100000"/>
              </a:lnSpc>
              <a:tabLst>
                <a:tab pos="378460" algn="l"/>
              </a:tabLst>
            </a:pPr>
            <a:r>
              <a:rPr sz="1800" dirty="0">
                <a:latin typeface="Verdana"/>
                <a:cs typeface="Verdana"/>
              </a:rPr>
              <a:t>-	</a:t>
            </a:r>
            <a:r>
              <a:rPr sz="1800" spc="-2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eg </a:t>
            </a:r>
            <a:r>
              <a:rPr sz="1800" b="1" spc="-5" dirty="0">
                <a:latin typeface="Verdana"/>
                <a:cs typeface="Verdana"/>
              </a:rPr>
              <a:t>Hyaluronic </a:t>
            </a:r>
            <a:r>
              <a:rPr sz="1800" b="1" dirty="0">
                <a:latin typeface="Verdana"/>
                <a:cs typeface="Verdana"/>
              </a:rPr>
              <a:t>acid, agar,</a:t>
            </a:r>
            <a:endParaRPr sz="1800">
              <a:latin typeface="Verdana"/>
              <a:cs typeface="Verdana"/>
            </a:endParaRPr>
          </a:p>
          <a:p>
            <a:pPr marL="401320">
              <a:lnSpc>
                <a:spcPct val="100000"/>
              </a:lnSpc>
            </a:pPr>
            <a:r>
              <a:rPr sz="1800" b="1" spc="-5" dirty="0">
                <a:latin typeface="Verdana"/>
                <a:cs typeface="Verdana"/>
              </a:rPr>
              <a:t>Chitin, peptidoglycans</a:t>
            </a:r>
            <a:r>
              <a:rPr sz="1800" b="1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etc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4037" y="383625"/>
            <a:ext cx="2851150" cy="763270"/>
            <a:chOff x="374037" y="383625"/>
            <a:chExt cx="2851150" cy="763270"/>
          </a:xfrm>
        </p:grpSpPr>
        <p:sp>
          <p:nvSpPr>
            <p:cNvPr id="3" name="object 3"/>
            <p:cNvSpPr/>
            <p:nvPr/>
          </p:nvSpPr>
          <p:spPr>
            <a:xfrm>
              <a:off x="395287" y="404876"/>
              <a:ext cx="2808605" cy="720725"/>
            </a:xfrm>
            <a:custGeom>
              <a:avLst/>
              <a:gdLst/>
              <a:ahLst/>
              <a:cxnLst/>
              <a:rect l="l" t="t" r="r" b="b"/>
              <a:pathLst>
                <a:path w="2808605" h="720725">
                  <a:moveTo>
                    <a:pt x="2688145" y="0"/>
                  </a:moveTo>
                  <a:lnTo>
                    <a:pt x="120129" y="0"/>
                  </a:lnTo>
                  <a:lnTo>
                    <a:pt x="73369" y="9429"/>
                  </a:lnTo>
                  <a:lnTo>
                    <a:pt x="35185" y="35147"/>
                  </a:lnTo>
                  <a:lnTo>
                    <a:pt x="9440" y="73294"/>
                  </a:lnTo>
                  <a:lnTo>
                    <a:pt x="0" y="120014"/>
                  </a:lnTo>
                  <a:lnTo>
                    <a:pt x="0" y="600583"/>
                  </a:lnTo>
                  <a:lnTo>
                    <a:pt x="9440" y="647322"/>
                  </a:lnTo>
                  <a:lnTo>
                    <a:pt x="35185" y="685514"/>
                  </a:lnTo>
                  <a:lnTo>
                    <a:pt x="73369" y="711275"/>
                  </a:lnTo>
                  <a:lnTo>
                    <a:pt x="120129" y="720725"/>
                  </a:lnTo>
                  <a:lnTo>
                    <a:pt x="2688145" y="720725"/>
                  </a:lnTo>
                  <a:lnTo>
                    <a:pt x="2734939" y="711275"/>
                  </a:lnTo>
                  <a:lnTo>
                    <a:pt x="2773124" y="685514"/>
                  </a:lnTo>
                  <a:lnTo>
                    <a:pt x="2798855" y="647322"/>
                  </a:lnTo>
                  <a:lnTo>
                    <a:pt x="2808287" y="600583"/>
                  </a:lnTo>
                  <a:lnTo>
                    <a:pt x="2808287" y="120014"/>
                  </a:lnTo>
                  <a:lnTo>
                    <a:pt x="2798855" y="73294"/>
                  </a:lnTo>
                  <a:lnTo>
                    <a:pt x="2773124" y="35147"/>
                  </a:lnTo>
                  <a:lnTo>
                    <a:pt x="2734939" y="9429"/>
                  </a:lnTo>
                  <a:lnTo>
                    <a:pt x="2688145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5287" y="404876"/>
              <a:ext cx="2808605" cy="720725"/>
            </a:xfrm>
            <a:custGeom>
              <a:avLst/>
              <a:gdLst/>
              <a:ahLst/>
              <a:cxnLst/>
              <a:rect l="l" t="t" r="r" b="b"/>
              <a:pathLst>
                <a:path w="2808605" h="720725">
                  <a:moveTo>
                    <a:pt x="0" y="120014"/>
                  </a:moveTo>
                  <a:lnTo>
                    <a:pt x="9440" y="73294"/>
                  </a:lnTo>
                  <a:lnTo>
                    <a:pt x="35185" y="35147"/>
                  </a:lnTo>
                  <a:lnTo>
                    <a:pt x="73369" y="9429"/>
                  </a:lnTo>
                  <a:lnTo>
                    <a:pt x="120129" y="0"/>
                  </a:lnTo>
                  <a:lnTo>
                    <a:pt x="2688145" y="0"/>
                  </a:lnTo>
                  <a:lnTo>
                    <a:pt x="2734939" y="9429"/>
                  </a:lnTo>
                  <a:lnTo>
                    <a:pt x="2773124" y="35147"/>
                  </a:lnTo>
                  <a:lnTo>
                    <a:pt x="2798855" y="73294"/>
                  </a:lnTo>
                  <a:lnTo>
                    <a:pt x="2808287" y="120014"/>
                  </a:lnTo>
                  <a:lnTo>
                    <a:pt x="2808287" y="600583"/>
                  </a:lnTo>
                  <a:lnTo>
                    <a:pt x="2798855" y="647322"/>
                  </a:lnTo>
                  <a:lnTo>
                    <a:pt x="2773124" y="685514"/>
                  </a:lnTo>
                  <a:lnTo>
                    <a:pt x="2734939" y="711275"/>
                  </a:lnTo>
                  <a:lnTo>
                    <a:pt x="2688145" y="720725"/>
                  </a:lnTo>
                  <a:lnTo>
                    <a:pt x="120129" y="720725"/>
                  </a:lnTo>
                  <a:lnTo>
                    <a:pt x="73369" y="711275"/>
                  </a:lnTo>
                  <a:lnTo>
                    <a:pt x="35185" y="685514"/>
                  </a:lnTo>
                  <a:lnTo>
                    <a:pt x="9440" y="647322"/>
                  </a:lnTo>
                  <a:lnTo>
                    <a:pt x="0" y="600583"/>
                  </a:lnTo>
                  <a:lnTo>
                    <a:pt x="0" y="12001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2282" y="444753"/>
            <a:ext cx="253365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6905">
              <a:lnSpc>
                <a:spcPct val="100000"/>
              </a:lnSpc>
              <a:spcBef>
                <a:spcPts val="105"/>
              </a:spcBef>
            </a:pP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STORAGE  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PO</a:t>
            </a:r>
            <a:r>
              <a:rPr sz="2000" b="0" spc="-16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000" b="0" spc="-2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2000" b="0" spc="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000" b="0" spc="-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RI</a:t>
            </a:r>
            <a:r>
              <a:rPr sz="2000" b="0" spc="-1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685625" y="959824"/>
            <a:ext cx="1771650" cy="247650"/>
            <a:chOff x="3685625" y="959824"/>
            <a:chExt cx="1771650" cy="247650"/>
          </a:xfrm>
        </p:grpSpPr>
        <p:sp>
          <p:nvSpPr>
            <p:cNvPr id="7" name="object 7"/>
            <p:cNvSpPr/>
            <p:nvPr/>
          </p:nvSpPr>
          <p:spPr>
            <a:xfrm>
              <a:off x="3706876" y="981075"/>
              <a:ext cx="1729105" cy="205104"/>
            </a:xfrm>
            <a:custGeom>
              <a:avLst/>
              <a:gdLst/>
              <a:ahLst/>
              <a:cxnLst/>
              <a:rect l="l" t="t" r="r" b="b"/>
              <a:pathLst>
                <a:path w="1729104" h="205105">
                  <a:moveTo>
                    <a:pt x="1694561" y="0"/>
                  </a:moveTo>
                  <a:lnTo>
                    <a:pt x="34036" y="0"/>
                  </a:lnTo>
                  <a:lnTo>
                    <a:pt x="20788" y="2676"/>
                  </a:lnTo>
                  <a:lnTo>
                    <a:pt x="9969" y="9985"/>
                  </a:lnTo>
                  <a:lnTo>
                    <a:pt x="2674" y="20841"/>
                  </a:lnTo>
                  <a:lnTo>
                    <a:pt x="0" y="34162"/>
                  </a:lnTo>
                  <a:lnTo>
                    <a:pt x="0" y="170687"/>
                  </a:lnTo>
                  <a:lnTo>
                    <a:pt x="2674" y="183955"/>
                  </a:lnTo>
                  <a:lnTo>
                    <a:pt x="9969" y="194818"/>
                  </a:lnTo>
                  <a:lnTo>
                    <a:pt x="20788" y="202156"/>
                  </a:lnTo>
                  <a:lnTo>
                    <a:pt x="34036" y="204850"/>
                  </a:lnTo>
                  <a:lnTo>
                    <a:pt x="1694561" y="204850"/>
                  </a:lnTo>
                  <a:lnTo>
                    <a:pt x="1707882" y="202156"/>
                  </a:lnTo>
                  <a:lnTo>
                    <a:pt x="1718738" y="194818"/>
                  </a:lnTo>
                  <a:lnTo>
                    <a:pt x="1726047" y="183955"/>
                  </a:lnTo>
                  <a:lnTo>
                    <a:pt x="1728724" y="170687"/>
                  </a:lnTo>
                  <a:lnTo>
                    <a:pt x="1728724" y="34162"/>
                  </a:lnTo>
                  <a:lnTo>
                    <a:pt x="1726047" y="20841"/>
                  </a:lnTo>
                  <a:lnTo>
                    <a:pt x="1718738" y="9985"/>
                  </a:lnTo>
                  <a:lnTo>
                    <a:pt x="1707882" y="2676"/>
                  </a:lnTo>
                  <a:lnTo>
                    <a:pt x="1694561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06876" y="981075"/>
              <a:ext cx="1729105" cy="205104"/>
            </a:xfrm>
            <a:custGeom>
              <a:avLst/>
              <a:gdLst/>
              <a:ahLst/>
              <a:cxnLst/>
              <a:rect l="l" t="t" r="r" b="b"/>
              <a:pathLst>
                <a:path w="1729104" h="205105">
                  <a:moveTo>
                    <a:pt x="0" y="34162"/>
                  </a:moveTo>
                  <a:lnTo>
                    <a:pt x="2674" y="20841"/>
                  </a:lnTo>
                  <a:lnTo>
                    <a:pt x="9969" y="9985"/>
                  </a:lnTo>
                  <a:lnTo>
                    <a:pt x="20788" y="2676"/>
                  </a:lnTo>
                  <a:lnTo>
                    <a:pt x="34036" y="0"/>
                  </a:lnTo>
                  <a:lnTo>
                    <a:pt x="1694561" y="0"/>
                  </a:lnTo>
                  <a:lnTo>
                    <a:pt x="1707882" y="2676"/>
                  </a:lnTo>
                  <a:lnTo>
                    <a:pt x="1718738" y="9985"/>
                  </a:lnTo>
                  <a:lnTo>
                    <a:pt x="1726047" y="20841"/>
                  </a:lnTo>
                  <a:lnTo>
                    <a:pt x="1728724" y="34162"/>
                  </a:lnTo>
                  <a:lnTo>
                    <a:pt x="1728724" y="170687"/>
                  </a:lnTo>
                  <a:lnTo>
                    <a:pt x="1726047" y="183955"/>
                  </a:lnTo>
                  <a:lnTo>
                    <a:pt x="1718738" y="194818"/>
                  </a:lnTo>
                  <a:lnTo>
                    <a:pt x="1707882" y="202156"/>
                  </a:lnTo>
                  <a:lnTo>
                    <a:pt x="1694561" y="204850"/>
                  </a:lnTo>
                  <a:lnTo>
                    <a:pt x="34036" y="204850"/>
                  </a:lnTo>
                  <a:lnTo>
                    <a:pt x="20788" y="202156"/>
                  </a:lnTo>
                  <a:lnTo>
                    <a:pt x="9969" y="194818"/>
                  </a:lnTo>
                  <a:lnTo>
                    <a:pt x="2674" y="183955"/>
                  </a:lnTo>
                  <a:lnTo>
                    <a:pt x="0" y="170687"/>
                  </a:lnTo>
                  <a:lnTo>
                    <a:pt x="0" y="34162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041394" y="915415"/>
            <a:ext cx="10617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ARCH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5287" y="1306575"/>
            <a:ext cx="8282305" cy="13227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434340" marR="260985" indent="-342900">
              <a:lnSpc>
                <a:spcPct val="100000"/>
              </a:lnSpc>
              <a:spcBef>
                <a:spcPts val="345"/>
              </a:spcBef>
              <a:buAutoNum type="arabicPeriod"/>
              <a:tabLst>
                <a:tab pos="434975" algn="l"/>
              </a:tabLst>
            </a:pPr>
            <a:r>
              <a:rPr sz="1600" b="1" spc="-5" dirty="0">
                <a:latin typeface="Verdana"/>
                <a:cs typeface="Verdana"/>
              </a:rPr>
              <a:t>Carbohydrate </a:t>
            </a:r>
            <a:r>
              <a:rPr sz="1600" b="1" spc="-10" dirty="0">
                <a:latin typeface="Verdana"/>
                <a:cs typeface="Verdana"/>
              </a:rPr>
              <a:t>reserve </a:t>
            </a:r>
            <a:r>
              <a:rPr sz="1600" b="1" spc="-5" dirty="0">
                <a:latin typeface="Verdana"/>
                <a:cs typeface="Verdana"/>
              </a:rPr>
              <a:t>of plants </a:t>
            </a:r>
            <a:r>
              <a:rPr sz="1600" spc="-5" dirty="0">
                <a:latin typeface="Verdana"/>
                <a:cs typeface="Verdana"/>
              </a:rPr>
              <a:t>and the most important </a:t>
            </a:r>
            <a:r>
              <a:rPr sz="1600" spc="-10" dirty="0">
                <a:latin typeface="Verdana"/>
                <a:cs typeface="Verdana"/>
              </a:rPr>
              <a:t>dietary </a:t>
            </a:r>
            <a:r>
              <a:rPr sz="1600" spc="-5" dirty="0">
                <a:latin typeface="Verdana"/>
                <a:cs typeface="Verdana"/>
              </a:rPr>
              <a:t>source  for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animals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High </a:t>
            </a:r>
            <a:r>
              <a:rPr sz="1600" spc="-5" dirty="0">
                <a:latin typeface="Verdana"/>
                <a:cs typeface="Verdana"/>
              </a:rPr>
              <a:t>content of starch </a:t>
            </a:r>
            <a:r>
              <a:rPr sz="1600" spc="-10" dirty="0">
                <a:latin typeface="Verdana"/>
                <a:cs typeface="Verdana"/>
              </a:rPr>
              <a:t>in </a:t>
            </a:r>
            <a:r>
              <a:rPr sz="1600" spc="-5" dirty="0">
                <a:latin typeface="Verdana"/>
                <a:cs typeface="Verdana"/>
              </a:rPr>
              <a:t>cereals, roots, tubers, </a:t>
            </a:r>
            <a:r>
              <a:rPr sz="1600" spc="-10" dirty="0">
                <a:latin typeface="Verdana"/>
                <a:cs typeface="Verdana"/>
              </a:rPr>
              <a:t>vegetables</a:t>
            </a:r>
            <a:r>
              <a:rPr sz="1600" spc="20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etc.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Homopolymer </a:t>
            </a:r>
            <a:r>
              <a:rPr sz="1600" spc="-5" dirty="0">
                <a:latin typeface="Verdana"/>
                <a:cs typeface="Verdana"/>
              </a:rPr>
              <a:t>made up of </a:t>
            </a:r>
            <a:r>
              <a:rPr sz="1600" b="1" spc="-10" dirty="0">
                <a:latin typeface="Verdana"/>
                <a:cs typeface="Verdana"/>
              </a:rPr>
              <a:t>GLUCOSE </a:t>
            </a:r>
            <a:r>
              <a:rPr sz="1600" spc="-5" dirty="0">
                <a:latin typeface="Verdana"/>
                <a:cs typeface="Verdana"/>
              </a:rPr>
              <a:t>units. Also </a:t>
            </a:r>
            <a:r>
              <a:rPr sz="1600" spc="-10" dirty="0">
                <a:latin typeface="Verdana"/>
                <a:cs typeface="Verdana"/>
              </a:rPr>
              <a:t>called </a:t>
            </a:r>
            <a:r>
              <a:rPr sz="1600" spc="-5" dirty="0">
                <a:latin typeface="Verdana"/>
                <a:cs typeface="Verdana"/>
              </a:rPr>
              <a:t>as</a:t>
            </a:r>
            <a:r>
              <a:rPr sz="1600" spc="285" dirty="0">
                <a:latin typeface="Verdana"/>
                <a:cs typeface="Verdana"/>
              </a:rPr>
              <a:t> </a:t>
            </a:r>
            <a:r>
              <a:rPr sz="1600" b="1" spc="-5" dirty="0">
                <a:latin typeface="Verdana"/>
                <a:cs typeface="Verdana"/>
              </a:rPr>
              <a:t>GLUCAN</a:t>
            </a:r>
            <a:r>
              <a:rPr sz="1600" spc="-5" dirty="0">
                <a:latin typeface="Verdana"/>
                <a:cs typeface="Verdana"/>
              </a:rPr>
              <a:t>.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5" dirty="0">
                <a:latin typeface="Verdana"/>
                <a:cs typeface="Verdana"/>
              </a:rPr>
              <a:t>Starch = </a:t>
            </a:r>
            <a:r>
              <a:rPr sz="1600" spc="-10" dirty="0">
                <a:latin typeface="Verdana"/>
                <a:cs typeface="Verdana"/>
              </a:rPr>
              <a:t>Amylose </a:t>
            </a:r>
            <a:r>
              <a:rPr sz="1600" spc="-5" dirty="0">
                <a:latin typeface="Verdana"/>
                <a:cs typeface="Verdana"/>
              </a:rPr>
              <a:t>+ Amylopectin (polysaccharide</a:t>
            </a:r>
            <a:r>
              <a:rPr sz="1600" spc="15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components)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85625" y="2685373"/>
            <a:ext cx="1771650" cy="247650"/>
            <a:chOff x="3685625" y="2685373"/>
            <a:chExt cx="1771650" cy="247650"/>
          </a:xfrm>
        </p:grpSpPr>
        <p:sp>
          <p:nvSpPr>
            <p:cNvPr id="12" name="object 12"/>
            <p:cNvSpPr/>
            <p:nvPr/>
          </p:nvSpPr>
          <p:spPr>
            <a:xfrm>
              <a:off x="3706876" y="2706623"/>
              <a:ext cx="1729105" cy="205104"/>
            </a:xfrm>
            <a:custGeom>
              <a:avLst/>
              <a:gdLst/>
              <a:ahLst/>
              <a:cxnLst/>
              <a:rect l="l" t="t" r="r" b="b"/>
              <a:pathLst>
                <a:path w="1729104" h="205105">
                  <a:moveTo>
                    <a:pt x="1694561" y="0"/>
                  </a:moveTo>
                  <a:lnTo>
                    <a:pt x="34036" y="0"/>
                  </a:lnTo>
                  <a:lnTo>
                    <a:pt x="20788" y="2694"/>
                  </a:lnTo>
                  <a:lnTo>
                    <a:pt x="9969" y="10032"/>
                  </a:lnTo>
                  <a:lnTo>
                    <a:pt x="2674" y="20895"/>
                  </a:lnTo>
                  <a:lnTo>
                    <a:pt x="0" y="34162"/>
                  </a:lnTo>
                  <a:lnTo>
                    <a:pt x="0" y="170687"/>
                  </a:lnTo>
                  <a:lnTo>
                    <a:pt x="2674" y="184009"/>
                  </a:lnTo>
                  <a:lnTo>
                    <a:pt x="9969" y="194865"/>
                  </a:lnTo>
                  <a:lnTo>
                    <a:pt x="20788" y="202174"/>
                  </a:lnTo>
                  <a:lnTo>
                    <a:pt x="34036" y="204850"/>
                  </a:lnTo>
                  <a:lnTo>
                    <a:pt x="1694561" y="204850"/>
                  </a:lnTo>
                  <a:lnTo>
                    <a:pt x="1707882" y="202174"/>
                  </a:lnTo>
                  <a:lnTo>
                    <a:pt x="1718738" y="194865"/>
                  </a:lnTo>
                  <a:lnTo>
                    <a:pt x="1726047" y="184009"/>
                  </a:lnTo>
                  <a:lnTo>
                    <a:pt x="1728724" y="170687"/>
                  </a:lnTo>
                  <a:lnTo>
                    <a:pt x="1728724" y="34162"/>
                  </a:lnTo>
                  <a:lnTo>
                    <a:pt x="1726047" y="20895"/>
                  </a:lnTo>
                  <a:lnTo>
                    <a:pt x="1718738" y="10032"/>
                  </a:lnTo>
                  <a:lnTo>
                    <a:pt x="1707882" y="2694"/>
                  </a:lnTo>
                  <a:lnTo>
                    <a:pt x="1694561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06876" y="2706623"/>
              <a:ext cx="1729105" cy="205104"/>
            </a:xfrm>
            <a:custGeom>
              <a:avLst/>
              <a:gdLst/>
              <a:ahLst/>
              <a:cxnLst/>
              <a:rect l="l" t="t" r="r" b="b"/>
              <a:pathLst>
                <a:path w="1729104" h="205105">
                  <a:moveTo>
                    <a:pt x="0" y="34162"/>
                  </a:moveTo>
                  <a:lnTo>
                    <a:pt x="2674" y="20895"/>
                  </a:lnTo>
                  <a:lnTo>
                    <a:pt x="9969" y="10032"/>
                  </a:lnTo>
                  <a:lnTo>
                    <a:pt x="20788" y="2694"/>
                  </a:lnTo>
                  <a:lnTo>
                    <a:pt x="34036" y="0"/>
                  </a:lnTo>
                  <a:lnTo>
                    <a:pt x="1694561" y="0"/>
                  </a:lnTo>
                  <a:lnTo>
                    <a:pt x="1707882" y="2694"/>
                  </a:lnTo>
                  <a:lnTo>
                    <a:pt x="1718738" y="10032"/>
                  </a:lnTo>
                  <a:lnTo>
                    <a:pt x="1726047" y="20895"/>
                  </a:lnTo>
                  <a:lnTo>
                    <a:pt x="1728724" y="34162"/>
                  </a:lnTo>
                  <a:lnTo>
                    <a:pt x="1728724" y="170687"/>
                  </a:lnTo>
                  <a:lnTo>
                    <a:pt x="1726047" y="184009"/>
                  </a:lnTo>
                  <a:lnTo>
                    <a:pt x="1718738" y="194865"/>
                  </a:lnTo>
                  <a:lnTo>
                    <a:pt x="1707882" y="202174"/>
                  </a:lnTo>
                  <a:lnTo>
                    <a:pt x="1694561" y="204850"/>
                  </a:lnTo>
                  <a:lnTo>
                    <a:pt x="34036" y="204850"/>
                  </a:lnTo>
                  <a:lnTo>
                    <a:pt x="20788" y="202174"/>
                  </a:lnTo>
                  <a:lnTo>
                    <a:pt x="9969" y="194865"/>
                  </a:lnTo>
                  <a:lnTo>
                    <a:pt x="2674" y="184009"/>
                  </a:lnTo>
                  <a:lnTo>
                    <a:pt x="0" y="170687"/>
                  </a:lnTo>
                  <a:lnTo>
                    <a:pt x="0" y="34162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856990" y="2641473"/>
            <a:ext cx="14262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GLYCOGEN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5287" y="3030537"/>
            <a:ext cx="8282305" cy="107823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50"/>
              </a:spcBef>
              <a:buAutoNum type="arabicPeriod"/>
              <a:tabLst>
                <a:tab pos="433705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Carbohydrate </a:t>
            </a:r>
            <a:r>
              <a:rPr sz="1600" spc="-5" dirty="0">
                <a:latin typeface="Verdana"/>
                <a:cs typeface="Verdana"/>
              </a:rPr>
              <a:t>reserve </a:t>
            </a:r>
            <a:r>
              <a:rPr sz="1600" spc="-10" dirty="0">
                <a:latin typeface="Verdana"/>
                <a:cs typeface="Verdana"/>
              </a:rPr>
              <a:t>in </a:t>
            </a:r>
            <a:r>
              <a:rPr sz="1600" spc="-5" dirty="0">
                <a:latin typeface="Verdana"/>
                <a:cs typeface="Verdana"/>
              </a:rPr>
              <a:t>animals. </a:t>
            </a:r>
            <a:r>
              <a:rPr sz="1600" spc="-10" dirty="0">
                <a:latin typeface="Verdana"/>
                <a:cs typeface="Verdana"/>
              </a:rPr>
              <a:t>Hence </a:t>
            </a:r>
            <a:r>
              <a:rPr sz="1600" spc="-5" dirty="0">
                <a:latin typeface="Verdana"/>
                <a:cs typeface="Verdana"/>
              </a:rPr>
              <a:t>referred as </a:t>
            </a:r>
            <a:r>
              <a:rPr sz="1600" b="1" spc="-5" dirty="0">
                <a:latin typeface="Verdana"/>
                <a:cs typeface="Verdana"/>
              </a:rPr>
              <a:t>animal</a:t>
            </a:r>
            <a:r>
              <a:rPr sz="1600" b="1" spc="175" dirty="0">
                <a:latin typeface="Verdana"/>
                <a:cs typeface="Verdana"/>
              </a:rPr>
              <a:t> </a:t>
            </a:r>
            <a:r>
              <a:rPr sz="1600" b="1" spc="-5" dirty="0">
                <a:latin typeface="Verdana"/>
                <a:cs typeface="Verdana"/>
              </a:rPr>
              <a:t>starch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High concentration in </a:t>
            </a:r>
            <a:r>
              <a:rPr sz="1600" spc="-45" dirty="0">
                <a:latin typeface="Verdana"/>
                <a:cs typeface="Verdana"/>
              </a:rPr>
              <a:t>Liver, </a:t>
            </a:r>
            <a:r>
              <a:rPr sz="1600" spc="-10" dirty="0">
                <a:latin typeface="Verdana"/>
                <a:cs typeface="Verdana"/>
              </a:rPr>
              <a:t>muscles </a:t>
            </a:r>
            <a:r>
              <a:rPr sz="1600" spc="-5" dirty="0">
                <a:latin typeface="Verdana"/>
                <a:cs typeface="Verdana"/>
              </a:rPr>
              <a:t>and</a:t>
            </a:r>
            <a:r>
              <a:rPr sz="1600" spc="19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brain.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5" dirty="0">
                <a:latin typeface="Verdana"/>
                <a:cs typeface="Verdana"/>
              </a:rPr>
              <a:t>Also found </a:t>
            </a:r>
            <a:r>
              <a:rPr sz="1600" spc="-10" dirty="0">
                <a:latin typeface="Verdana"/>
                <a:cs typeface="Verdana"/>
              </a:rPr>
              <a:t>in plants </a:t>
            </a:r>
            <a:r>
              <a:rPr sz="1600" spc="-5" dirty="0">
                <a:latin typeface="Verdana"/>
                <a:cs typeface="Verdana"/>
              </a:rPr>
              <a:t>that do not </a:t>
            </a:r>
            <a:r>
              <a:rPr sz="1600" spc="-10" dirty="0">
                <a:latin typeface="Verdana"/>
                <a:cs typeface="Verdana"/>
              </a:rPr>
              <a:t>have chlorophyll (yeast </a:t>
            </a:r>
            <a:r>
              <a:rPr sz="1600" spc="-5" dirty="0">
                <a:latin typeface="Verdana"/>
                <a:cs typeface="Verdana"/>
              </a:rPr>
              <a:t>and</a:t>
            </a:r>
            <a:r>
              <a:rPr sz="1600" spc="204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fungi)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4975" algn="l"/>
              </a:tabLst>
            </a:pPr>
            <a:r>
              <a:rPr sz="1600" b="1" spc="-10" dirty="0">
                <a:latin typeface="Verdana"/>
                <a:cs typeface="Verdana"/>
              </a:rPr>
              <a:t>GLUCOSE </a:t>
            </a:r>
            <a:r>
              <a:rPr sz="1600" spc="-10" dirty="0">
                <a:latin typeface="Verdana"/>
                <a:cs typeface="Verdana"/>
              </a:rPr>
              <a:t>is </a:t>
            </a:r>
            <a:r>
              <a:rPr sz="1600" spc="-5" dirty="0">
                <a:latin typeface="Verdana"/>
                <a:cs typeface="Verdana"/>
              </a:rPr>
              <a:t>the repeating</a:t>
            </a:r>
            <a:r>
              <a:rPr sz="1600" spc="9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unit.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685625" y="4226899"/>
            <a:ext cx="1771650" cy="248920"/>
            <a:chOff x="3685625" y="4226899"/>
            <a:chExt cx="1771650" cy="248920"/>
          </a:xfrm>
        </p:grpSpPr>
        <p:sp>
          <p:nvSpPr>
            <p:cNvPr id="17" name="object 17"/>
            <p:cNvSpPr/>
            <p:nvPr/>
          </p:nvSpPr>
          <p:spPr>
            <a:xfrm>
              <a:off x="3706876" y="4248150"/>
              <a:ext cx="1729105" cy="206375"/>
            </a:xfrm>
            <a:custGeom>
              <a:avLst/>
              <a:gdLst/>
              <a:ahLst/>
              <a:cxnLst/>
              <a:rect l="l" t="t" r="r" b="b"/>
              <a:pathLst>
                <a:path w="1729104" h="206375">
                  <a:moveTo>
                    <a:pt x="1694307" y="0"/>
                  </a:moveTo>
                  <a:lnTo>
                    <a:pt x="34289" y="0"/>
                  </a:lnTo>
                  <a:lnTo>
                    <a:pt x="20949" y="2698"/>
                  </a:lnTo>
                  <a:lnTo>
                    <a:pt x="10048" y="10064"/>
                  </a:lnTo>
                  <a:lnTo>
                    <a:pt x="2696" y="21002"/>
                  </a:lnTo>
                  <a:lnTo>
                    <a:pt x="0" y="34417"/>
                  </a:lnTo>
                  <a:lnTo>
                    <a:pt x="0" y="171957"/>
                  </a:lnTo>
                  <a:lnTo>
                    <a:pt x="2696" y="185372"/>
                  </a:lnTo>
                  <a:lnTo>
                    <a:pt x="10048" y="196310"/>
                  </a:lnTo>
                  <a:lnTo>
                    <a:pt x="20949" y="203676"/>
                  </a:lnTo>
                  <a:lnTo>
                    <a:pt x="34289" y="206375"/>
                  </a:lnTo>
                  <a:lnTo>
                    <a:pt x="1694307" y="206375"/>
                  </a:lnTo>
                  <a:lnTo>
                    <a:pt x="1707721" y="203676"/>
                  </a:lnTo>
                  <a:lnTo>
                    <a:pt x="1718659" y="196310"/>
                  </a:lnTo>
                  <a:lnTo>
                    <a:pt x="1726025" y="185372"/>
                  </a:lnTo>
                  <a:lnTo>
                    <a:pt x="1728724" y="171957"/>
                  </a:lnTo>
                  <a:lnTo>
                    <a:pt x="1728724" y="34417"/>
                  </a:lnTo>
                  <a:lnTo>
                    <a:pt x="1726025" y="21002"/>
                  </a:lnTo>
                  <a:lnTo>
                    <a:pt x="1718659" y="10064"/>
                  </a:lnTo>
                  <a:lnTo>
                    <a:pt x="1707721" y="2698"/>
                  </a:lnTo>
                  <a:lnTo>
                    <a:pt x="1694307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06876" y="4248150"/>
              <a:ext cx="1729105" cy="206375"/>
            </a:xfrm>
            <a:custGeom>
              <a:avLst/>
              <a:gdLst/>
              <a:ahLst/>
              <a:cxnLst/>
              <a:rect l="l" t="t" r="r" b="b"/>
              <a:pathLst>
                <a:path w="1729104" h="206375">
                  <a:moveTo>
                    <a:pt x="0" y="34417"/>
                  </a:moveTo>
                  <a:lnTo>
                    <a:pt x="2696" y="21002"/>
                  </a:lnTo>
                  <a:lnTo>
                    <a:pt x="10048" y="10064"/>
                  </a:lnTo>
                  <a:lnTo>
                    <a:pt x="20949" y="2698"/>
                  </a:lnTo>
                  <a:lnTo>
                    <a:pt x="34289" y="0"/>
                  </a:lnTo>
                  <a:lnTo>
                    <a:pt x="1694307" y="0"/>
                  </a:lnTo>
                  <a:lnTo>
                    <a:pt x="1707721" y="2698"/>
                  </a:lnTo>
                  <a:lnTo>
                    <a:pt x="1718659" y="10064"/>
                  </a:lnTo>
                  <a:lnTo>
                    <a:pt x="1726025" y="21002"/>
                  </a:lnTo>
                  <a:lnTo>
                    <a:pt x="1728724" y="34417"/>
                  </a:lnTo>
                  <a:lnTo>
                    <a:pt x="1728724" y="171957"/>
                  </a:lnTo>
                  <a:lnTo>
                    <a:pt x="1726025" y="185372"/>
                  </a:lnTo>
                  <a:lnTo>
                    <a:pt x="1718659" y="196310"/>
                  </a:lnTo>
                  <a:lnTo>
                    <a:pt x="1707721" y="203676"/>
                  </a:lnTo>
                  <a:lnTo>
                    <a:pt x="1694307" y="206375"/>
                  </a:lnTo>
                  <a:lnTo>
                    <a:pt x="34289" y="206375"/>
                  </a:lnTo>
                  <a:lnTo>
                    <a:pt x="20949" y="203676"/>
                  </a:lnTo>
                  <a:lnTo>
                    <a:pt x="10048" y="196310"/>
                  </a:lnTo>
                  <a:lnTo>
                    <a:pt x="2696" y="185372"/>
                  </a:lnTo>
                  <a:lnTo>
                    <a:pt x="0" y="171957"/>
                  </a:lnTo>
                  <a:lnTo>
                    <a:pt x="0" y="34417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97782" y="4184141"/>
            <a:ext cx="94741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INUL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5287" y="4573587"/>
            <a:ext cx="8282305" cy="132397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50"/>
              </a:spcBef>
              <a:buAutoNum type="arabicPeriod"/>
              <a:tabLst>
                <a:tab pos="433705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Polymer </a:t>
            </a:r>
            <a:r>
              <a:rPr sz="1600" spc="-5" dirty="0">
                <a:latin typeface="Verdana"/>
                <a:cs typeface="Verdana"/>
              </a:rPr>
              <a:t>of fructose </a:t>
            </a:r>
            <a:r>
              <a:rPr sz="1600" spc="-10" dirty="0">
                <a:latin typeface="Verdana"/>
                <a:cs typeface="Verdana"/>
              </a:rPr>
              <a:t>i.e.</a:t>
            </a:r>
            <a:r>
              <a:rPr sz="1600" spc="80" dirty="0">
                <a:latin typeface="Verdana"/>
                <a:cs typeface="Verdana"/>
              </a:rPr>
              <a:t> </a:t>
            </a:r>
            <a:r>
              <a:rPr sz="1600" b="1" spc="-10" dirty="0">
                <a:latin typeface="Verdana"/>
                <a:cs typeface="Verdana"/>
              </a:rPr>
              <a:t>fructosan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15" dirty="0">
                <a:latin typeface="Verdana"/>
                <a:cs typeface="Verdana"/>
              </a:rPr>
              <a:t>Found </a:t>
            </a:r>
            <a:r>
              <a:rPr sz="1600" spc="-10" dirty="0">
                <a:latin typeface="Verdana"/>
                <a:cs typeface="Verdana"/>
              </a:rPr>
              <a:t>in Dahlia, bulbs, garlic, </a:t>
            </a:r>
            <a:r>
              <a:rPr sz="1600" spc="-5" dirty="0">
                <a:latin typeface="Verdana"/>
                <a:cs typeface="Verdana"/>
              </a:rPr>
              <a:t>onion</a:t>
            </a:r>
            <a:r>
              <a:rPr sz="1600" spc="19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etc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Easily </a:t>
            </a:r>
            <a:r>
              <a:rPr sz="1600" spc="-5" dirty="0">
                <a:latin typeface="Verdana"/>
                <a:cs typeface="Verdana"/>
              </a:rPr>
              <a:t>soluble </a:t>
            </a:r>
            <a:r>
              <a:rPr sz="1600" spc="-10" dirty="0">
                <a:latin typeface="Verdana"/>
                <a:cs typeface="Verdana"/>
              </a:rPr>
              <a:t>in</a:t>
            </a:r>
            <a:r>
              <a:rPr sz="1600" spc="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water</a:t>
            </a:r>
            <a:endParaRPr sz="1600">
              <a:latin typeface="Verdana"/>
              <a:cs typeface="Verdana"/>
            </a:endParaRPr>
          </a:p>
          <a:p>
            <a:pPr marL="446405" marR="319405" indent="-355600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i="1" spc="-10" dirty="0">
                <a:latin typeface="Verdana"/>
                <a:cs typeface="Verdana"/>
              </a:rPr>
              <a:t>Inulin is </a:t>
            </a:r>
            <a:r>
              <a:rPr sz="1600" i="1" spc="-5" dirty="0">
                <a:latin typeface="Verdana"/>
                <a:cs typeface="Verdana"/>
              </a:rPr>
              <a:t>not readily </a:t>
            </a:r>
            <a:r>
              <a:rPr sz="1600" i="1" spc="-10" dirty="0">
                <a:latin typeface="Verdana"/>
                <a:cs typeface="Verdana"/>
              </a:rPr>
              <a:t>metabolised in </a:t>
            </a:r>
            <a:r>
              <a:rPr sz="1600" i="1" spc="-5" dirty="0">
                <a:latin typeface="Verdana"/>
                <a:cs typeface="Verdana"/>
              </a:rPr>
              <a:t>the human body and </a:t>
            </a:r>
            <a:r>
              <a:rPr sz="1600" i="1" spc="-10" dirty="0">
                <a:latin typeface="Verdana"/>
                <a:cs typeface="Verdana"/>
              </a:rPr>
              <a:t>is </a:t>
            </a:r>
            <a:r>
              <a:rPr sz="1600" i="1" spc="-5" dirty="0">
                <a:latin typeface="Verdana"/>
                <a:cs typeface="Verdana"/>
              </a:rPr>
              <a:t>readily filtered  through the </a:t>
            </a:r>
            <a:r>
              <a:rPr sz="1600" i="1" spc="-10" dirty="0">
                <a:latin typeface="Verdana"/>
                <a:cs typeface="Verdana"/>
              </a:rPr>
              <a:t>kidney. Hence </a:t>
            </a:r>
            <a:r>
              <a:rPr sz="1600" i="1" spc="-5" dirty="0">
                <a:latin typeface="Verdana"/>
                <a:cs typeface="Verdana"/>
              </a:rPr>
              <a:t>used for </a:t>
            </a:r>
            <a:r>
              <a:rPr sz="1600" i="1" spc="-10" dirty="0">
                <a:latin typeface="Verdana"/>
                <a:cs typeface="Verdana"/>
              </a:rPr>
              <a:t>testing kidney function</a:t>
            </a:r>
            <a:r>
              <a:rPr sz="1600" i="1" spc="240" dirty="0">
                <a:latin typeface="Verdana"/>
                <a:cs typeface="Verdana"/>
              </a:rPr>
              <a:t> </a:t>
            </a:r>
            <a:r>
              <a:rPr sz="1600" i="1" spc="-10" dirty="0">
                <a:latin typeface="Verdana"/>
                <a:cs typeface="Verdana"/>
              </a:rPr>
              <a:t>(GFR)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4037" y="383625"/>
            <a:ext cx="2851150" cy="763270"/>
            <a:chOff x="374037" y="383625"/>
            <a:chExt cx="2851150" cy="763270"/>
          </a:xfrm>
        </p:grpSpPr>
        <p:sp>
          <p:nvSpPr>
            <p:cNvPr id="3" name="object 3"/>
            <p:cNvSpPr/>
            <p:nvPr/>
          </p:nvSpPr>
          <p:spPr>
            <a:xfrm>
              <a:off x="395287" y="404876"/>
              <a:ext cx="2808605" cy="720725"/>
            </a:xfrm>
            <a:custGeom>
              <a:avLst/>
              <a:gdLst/>
              <a:ahLst/>
              <a:cxnLst/>
              <a:rect l="l" t="t" r="r" b="b"/>
              <a:pathLst>
                <a:path w="2808605" h="720725">
                  <a:moveTo>
                    <a:pt x="2688145" y="0"/>
                  </a:moveTo>
                  <a:lnTo>
                    <a:pt x="120129" y="0"/>
                  </a:lnTo>
                  <a:lnTo>
                    <a:pt x="73369" y="9429"/>
                  </a:lnTo>
                  <a:lnTo>
                    <a:pt x="35185" y="35147"/>
                  </a:lnTo>
                  <a:lnTo>
                    <a:pt x="9440" y="73294"/>
                  </a:lnTo>
                  <a:lnTo>
                    <a:pt x="0" y="120014"/>
                  </a:lnTo>
                  <a:lnTo>
                    <a:pt x="0" y="600583"/>
                  </a:lnTo>
                  <a:lnTo>
                    <a:pt x="9440" y="647322"/>
                  </a:lnTo>
                  <a:lnTo>
                    <a:pt x="35185" y="685514"/>
                  </a:lnTo>
                  <a:lnTo>
                    <a:pt x="73369" y="711275"/>
                  </a:lnTo>
                  <a:lnTo>
                    <a:pt x="120129" y="720725"/>
                  </a:lnTo>
                  <a:lnTo>
                    <a:pt x="2688145" y="720725"/>
                  </a:lnTo>
                  <a:lnTo>
                    <a:pt x="2734939" y="711275"/>
                  </a:lnTo>
                  <a:lnTo>
                    <a:pt x="2773124" y="685514"/>
                  </a:lnTo>
                  <a:lnTo>
                    <a:pt x="2798855" y="647322"/>
                  </a:lnTo>
                  <a:lnTo>
                    <a:pt x="2808287" y="600583"/>
                  </a:lnTo>
                  <a:lnTo>
                    <a:pt x="2808287" y="120014"/>
                  </a:lnTo>
                  <a:lnTo>
                    <a:pt x="2798855" y="73294"/>
                  </a:lnTo>
                  <a:lnTo>
                    <a:pt x="2773124" y="35147"/>
                  </a:lnTo>
                  <a:lnTo>
                    <a:pt x="2734939" y="9429"/>
                  </a:lnTo>
                  <a:lnTo>
                    <a:pt x="2688145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5287" y="404876"/>
              <a:ext cx="2808605" cy="720725"/>
            </a:xfrm>
            <a:custGeom>
              <a:avLst/>
              <a:gdLst/>
              <a:ahLst/>
              <a:cxnLst/>
              <a:rect l="l" t="t" r="r" b="b"/>
              <a:pathLst>
                <a:path w="2808605" h="720725">
                  <a:moveTo>
                    <a:pt x="0" y="120014"/>
                  </a:moveTo>
                  <a:lnTo>
                    <a:pt x="9440" y="73294"/>
                  </a:lnTo>
                  <a:lnTo>
                    <a:pt x="35185" y="35147"/>
                  </a:lnTo>
                  <a:lnTo>
                    <a:pt x="73369" y="9429"/>
                  </a:lnTo>
                  <a:lnTo>
                    <a:pt x="120129" y="0"/>
                  </a:lnTo>
                  <a:lnTo>
                    <a:pt x="2688145" y="0"/>
                  </a:lnTo>
                  <a:lnTo>
                    <a:pt x="2734939" y="9429"/>
                  </a:lnTo>
                  <a:lnTo>
                    <a:pt x="2773124" y="35147"/>
                  </a:lnTo>
                  <a:lnTo>
                    <a:pt x="2798855" y="73294"/>
                  </a:lnTo>
                  <a:lnTo>
                    <a:pt x="2808287" y="120014"/>
                  </a:lnTo>
                  <a:lnTo>
                    <a:pt x="2808287" y="600583"/>
                  </a:lnTo>
                  <a:lnTo>
                    <a:pt x="2798855" y="647322"/>
                  </a:lnTo>
                  <a:lnTo>
                    <a:pt x="2773124" y="685514"/>
                  </a:lnTo>
                  <a:lnTo>
                    <a:pt x="2734939" y="711275"/>
                  </a:lnTo>
                  <a:lnTo>
                    <a:pt x="2688145" y="720725"/>
                  </a:lnTo>
                  <a:lnTo>
                    <a:pt x="120129" y="720725"/>
                  </a:lnTo>
                  <a:lnTo>
                    <a:pt x="73369" y="711275"/>
                  </a:lnTo>
                  <a:lnTo>
                    <a:pt x="35185" y="685514"/>
                  </a:lnTo>
                  <a:lnTo>
                    <a:pt x="9440" y="647322"/>
                  </a:lnTo>
                  <a:lnTo>
                    <a:pt x="0" y="600583"/>
                  </a:lnTo>
                  <a:lnTo>
                    <a:pt x="0" y="12001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2282" y="444753"/>
            <a:ext cx="253365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0685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STRUCTURAL  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PO</a:t>
            </a:r>
            <a:r>
              <a:rPr sz="2000" b="0" spc="-16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000" b="0" spc="-2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2000" b="0" spc="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000" b="0" spc="-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RI</a:t>
            </a:r>
            <a:r>
              <a:rPr sz="2000" b="0" spc="-1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629999" y="2937849"/>
            <a:ext cx="1771650" cy="248920"/>
            <a:chOff x="3629999" y="2937849"/>
            <a:chExt cx="1771650" cy="248920"/>
          </a:xfrm>
        </p:grpSpPr>
        <p:sp>
          <p:nvSpPr>
            <p:cNvPr id="7" name="object 7"/>
            <p:cNvSpPr/>
            <p:nvPr/>
          </p:nvSpPr>
          <p:spPr>
            <a:xfrm>
              <a:off x="3651250" y="2959100"/>
              <a:ext cx="1729105" cy="206375"/>
            </a:xfrm>
            <a:custGeom>
              <a:avLst/>
              <a:gdLst/>
              <a:ahLst/>
              <a:cxnLst/>
              <a:rect l="l" t="t" r="r" b="b"/>
              <a:pathLst>
                <a:path w="1729104" h="206375">
                  <a:moveTo>
                    <a:pt x="1694434" y="0"/>
                  </a:moveTo>
                  <a:lnTo>
                    <a:pt x="34416" y="0"/>
                  </a:lnTo>
                  <a:lnTo>
                    <a:pt x="21002" y="2698"/>
                  </a:lnTo>
                  <a:lnTo>
                    <a:pt x="10064" y="10064"/>
                  </a:lnTo>
                  <a:lnTo>
                    <a:pt x="2698" y="21002"/>
                  </a:lnTo>
                  <a:lnTo>
                    <a:pt x="0" y="34416"/>
                  </a:lnTo>
                  <a:lnTo>
                    <a:pt x="0" y="171958"/>
                  </a:lnTo>
                  <a:lnTo>
                    <a:pt x="2698" y="185372"/>
                  </a:lnTo>
                  <a:lnTo>
                    <a:pt x="10064" y="196310"/>
                  </a:lnTo>
                  <a:lnTo>
                    <a:pt x="21002" y="203676"/>
                  </a:lnTo>
                  <a:lnTo>
                    <a:pt x="34416" y="206375"/>
                  </a:lnTo>
                  <a:lnTo>
                    <a:pt x="1694434" y="206375"/>
                  </a:lnTo>
                  <a:lnTo>
                    <a:pt x="1707794" y="203676"/>
                  </a:lnTo>
                  <a:lnTo>
                    <a:pt x="1718738" y="196310"/>
                  </a:lnTo>
                  <a:lnTo>
                    <a:pt x="1726134" y="185372"/>
                  </a:lnTo>
                  <a:lnTo>
                    <a:pt x="1728851" y="171958"/>
                  </a:lnTo>
                  <a:lnTo>
                    <a:pt x="1728851" y="34416"/>
                  </a:lnTo>
                  <a:lnTo>
                    <a:pt x="1726134" y="21002"/>
                  </a:lnTo>
                  <a:lnTo>
                    <a:pt x="1718738" y="10064"/>
                  </a:lnTo>
                  <a:lnTo>
                    <a:pt x="1707794" y="2698"/>
                  </a:lnTo>
                  <a:lnTo>
                    <a:pt x="1694434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51250" y="2959100"/>
              <a:ext cx="1729105" cy="206375"/>
            </a:xfrm>
            <a:custGeom>
              <a:avLst/>
              <a:gdLst/>
              <a:ahLst/>
              <a:cxnLst/>
              <a:rect l="l" t="t" r="r" b="b"/>
              <a:pathLst>
                <a:path w="1729104" h="206375">
                  <a:moveTo>
                    <a:pt x="0" y="34416"/>
                  </a:moveTo>
                  <a:lnTo>
                    <a:pt x="2698" y="21002"/>
                  </a:lnTo>
                  <a:lnTo>
                    <a:pt x="10064" y="10064"/>
                  </a:lnTo>
                  <a:lnTo>
                    <a:pt x="21002" y="2698"/>
                  </a:lnTo>
                  <a:lnTo>
                    <a:pt x="34416" y="0"/>
                  </a:lnTo>
                  <a:lnTo>
                    <a:pt x="1694434" y="0"/>
                  </a:lnTo>
                  <a:lnTo>
                    <a:pt x="1707794" y="2698"/>
                  </a:lnTo>
                  <a:lnTo>
                    <a:pt x="1718738" y="10064"/>
                  </a:lnTo>
                  <a:lnTo>
                    <a:pt x="1726134" y="21002"/>
                  </a:lnTo>
                  <a:lnTo>
                    <a:pt x="1728851" y="34416"/>
                  </a:lnTo>
                  <a:lnTo>
                    <a:pt x="1728851" y="171958"/>
                  </a:lnTo>
                  <a:lnTo>
                    <a:pt x="1726134" y="185372"/>
                  </a:lnTo>
                  <a:lnTo>
                    <a:pt x="1718738" y="196310"/>
                  </a:lnTo>
                  <a:lnTo>
                    <a:pt x="1707794" y="203676"/>
                  </a:lnTo>
                  <a:lnTo>
                    <a:pt x="1694434" y="206375"/>
                  </a:lnTo>
                  <a:lnTo>
                    <a:pt x="34416" y="206375"/>
                  </a:lnTo>
                  <a:lnTo>
                    <a:pt x="21002" y="203676"/>
                  </a:lnTo>
                  <a:lnTo>
                    <a:pt x="10064" y="196310"/>
                  </a:lnTo>
                  <a:lnTo>
                    <a:pt x="2698" y="185372"/>
                  </a:lnTo>
                  <a:lnTo>
                    <a:pt x="0" y="171958"/>
                  </a:lnTo>
                  <a:lnTo>
                    <a:pt x="0" y="34416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037838" y="2894838"/>
            <a:ext cx="955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CHITIN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5287" y="3284473"/>
            <a:ext cx="8280400" cy="132397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345"/>
              </a:spcBef>
              <a:buAutoNum type="arabicPeriod"/>
              <a:tabLst>
                <a:tab pos="434975" algn="l"/>
              </a:tabLst>
            </a:pPr>
            <a:r>
              <a:rPr sz="1600" b="1" spc="-10" dirty="0">
                <a:latin typeface="Verdana"/>
                <a:cs typeface="Verdana"/>
              </a:rPr>
              <a:t>Second most </a:t>
            </a:r>
            <a:r>
              <a:rPr sz="1600" b="1" spc="-5" dirty="0">
                <a:latin typeface="Verdana"/>
                <a:cs typeface="Verdana"/>
              </a:rPr>
              <a:t>abundant </a:t>
            </a:r>
            <a:r>
              <a:rPr sz="1600" spc="-5" dirty="0">
                <a:latin typeface="Verdana"/>
                <a:cs typeface="Verdana"/>
              </a:rPr>
              <a:t>organic</a:t>
            </a:r>
            <a:r>
              <a:rPr sz="1600" spc="10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substance.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Complex carbohydrate </a:t>
            </a:r>
            <a:r>
              <a:rPr sz="1600" spc="-5" dirty="0">
                <a:latin typeface="Verdana"/>
                <a:cs typeface="Verdana"/>
              </a:rPr>
              <a:t>of </a:t>
            </a:r>
            <a:r>
              <a:rPr sz="1600" b="1" spc="-5" dirty="0">
                <a:latin typeface="Verdana"/>
                <a:cs typeface="Verdana"/>
              </a:rPr>
              <a:t>Heteropolysaccharide</a:t>
            </a:r>
            <a:r>
              <a:rPr sz="1600" b="1" spc="1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type.</a:t>
            </a:r>
            <a:endParaRPr sz="1600">
              <a:latin typeface="Verdana"/>
              <a:cs typeface="Verdana"/>
            </a:endParaRPr>
          </a:p>
          <a:p>
            <a:pPr marL="434340" marR="1218565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33705" algn="l"/>
                <a:tab pos="434975" algn="l"/>
              </a:tabLst>
            </a:pPr>
            <a:r>
              <a:rPr sz="1600" spc="-15" dirty="0">
                <a:latin typeface="Verdana"/>
                <a:cs typeface="Verdana"/>
              </a:rPr>
              <a:t>Found </a:t>
            </a:r>
            <a:r>
              <a:rPr sz="1600" spc="-10" dirty="0">
                <a:latin typeface="Verdana"/>
                <a:cs typeface="Verdana"/>
              </a:rPr>
              <a:t>in </a:t>
            </a:r>
            <a:r>
              <a:rPr sz="1600" spc="-5" dirty="0">
                <a:latin typeface="Verdana"/>
                <a:cs typeface="Verdana"/>
              </a:rPr>
              <a:t>the </a:t>
            </a:r>
            <a:r>
              <a:rPr sz="1600" spc="-10" dirty="0">
                <a:latin typeface="Verdana"/>
                <a:cs typeface="Verdana"/>
              </a:rPr>
              <a:t>exoskeletons </a:t>
            </a:r>
            <a:r>
              <a:rPr sz="1600" spc="-5" dirty="0">
                <a:latin typeface="Verdana"/>
                <a:cs typeface="Verdana"/>
              </a:rPr>
              <a:t>of some </a:t>
            </a:r>
            <a:r>
              <a:rPr sz="1600" spc="-10" dirty="0">
                <a:latin typeface="Verdana"/>
                <a:cs typeface="Verdana"/>
              </a:rPr>
              <a:t>invertebrates like insects </a:t>
            </a:r>
            <a:r>
              <a:rPr sz="1600" spc="-5" dirty="0">
                <a:latin typeface="Verdana"/>
                <a:cs typeface="Verdana"/>
              </a:rPr>
              <a:t>and  crustaceans. Provides both strength and</a:t>
            </a:r>
            <a:r>
              <a:rPr sz="1600" spc="10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elasticity.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3705" algn="l"/>
                <a:tab pos="434975" algn="l"/>
              </a:tabLst>
            </a:pPr>
            <a:r>
              <a:rPr sz="1600" spc="-5" dirty="0">
                <a:latin typeface="Verdana"/>
                <a:cs typeface="Verdana"/>
              </a:rPr>
              <a:t>Becomes hard </a:t>
            </a:r>
            <a:r>
              <a:rPr sz="1600" spc="-10" dirty="0">
                <a:latin typeface="Verdana"/>
                <a:cs typeface="Verdana"/>
              </a:rPr>
              <a:t>when impregnated with </a:t>
            </a:r>
            <a:r>
              <a:rPr sz="1600" spc="-5" dirty="0">
                <a:latin typeface="Verdana"/>
                <a:cs typeface="Verdana"/>
              </a:rPr>
              <a:t>calcium</a:t>
            </a:r>
            <a:r>
              <a:rPr sz="1600" spc="18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carbonate.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14124" y="1105874"/>
            <a:ext cx="1771650" cy="247650"/>
            <a:chOff x="3614124" y="1105874"/>
            <a:chExt cx="1771650" cy="247650"/>
          </a:xfrm>
        </p:grpSpPr>
        <p:sp>
          <p:nvSpPr>
            <p:cNvPr id="12" name="object 12"/>
            <p:cNvSpPr/>
            <p:nvPr/>
          </p:nvSpPr>
          <p:spPr>
            <a:xfrm>
              <a:off x="3635375" y="1127125"/>
              <a:ext cx="1729105" cy="205104"/>
            </a:xfrm>
            <a:custGeom>
              <a:avLst/>
              <a:gdLst/>
              <a:ahLst/>
              <a:cxnLst/>
              <a:rect l="l" t="t" r="r" b="b"/>
              <a:pathLst>
                <a:path w="1729104" h="205105">
                  <a:moveTo>
                    <a:pt x="1694688" y="0"/>
                  </a:moveTo>
                  <a:lnTo>
                    <a:pt x="34162" y="0"/>
                  </a:lnTo>
                  <a:lnTo>
                    <a:pt x="20841" y="2676"/>
                  </a:lnTo>
                  <a:lnTo>
                    <a:pt x="9985" y="9985"/>
                  </a:lnTo>
                  <a:lnTo>
                    <a:pt x="2676" y="20841"/>
                  </a:lnTo>
                  <a:lnTo>
                    <a:pt x="0" y="34162"/>
                  </a:lnTo>
                  <a:lnTo>
                    <a:pt x="0" y="170687"/>
                  </a:lnTo>
                  <a:lnTo>
                    <a:pt x="2676" y="183955"/>
                  </a:lnTo>
                  <a:lnTo>
                    <a:pt x="9985" y="194818"/>
                  </a:lnTo>
                  <a:lnTo>
                    <a:pt x="20841" y="202156"/>
                  </a:lnTo>
                  <a:lnTo>
                    <a:pt x="34162" y="204850"/>
                  </a:lnTo>
                  <a:lnTo>
                    <a:pt x="1694688" y="204850"/>
                  </a:lnTo>
                  <a:lnTo>
                    <a:pt x="1707955" y="202156"/>
                  </a:lnTo>
                  <a:lnTo>
                    <a:pt x="1718818" y="194818"/>
                  </a:lnTo>
                  <a:lnTo>
                    <a:pt x="1726156" y="183955"/>
                  </a:lnTo>
                  <a:lnTo>
                    <a:pt x="1728851" y="170687"/>
                  </a:lnTo>
                  <a:lnTo>
                    <a:pt x="1728851" y="34162"/>
                  </a:lnTo>
                  <a:lnTo>
                    <a:pt x="1726156" y="20841"/>
                  </a:lnTo>
                  <a:lnTo>
                    <a:pt x="1718818" y="9985"/>
                  </a:lnTo>
                  <a:lnTo>
                    <a:pt x="1707955" y="2676"/>
                  </a:lnTo>
                  <a:lnTo>
                    <a:pt x="1694688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35375" y="1127125"/>
              <a:ext cx="1729105" cy="205104"/>
            </a:xfrm>
            <a:custGeom>
              <a:avLst/>
              <a:gdLst/>
              <a:ahLst/>
              <a:cxnLst/>
              <a:rect l="l" t="t" r="r" b="b"/>
              <a:pathLst>
                <a:path w="1729104" h="205105">
                  <a:moveTo>
                    <a:pt x="0" y="34162"/>
                  </a:moveTo>
                  <a:lnTo>
                    <a:pt x="2676" y="20841"/>
                  </a:lnTo>
                  <a:lnTo>
                    <a:pt x="9985" y="9985"/>
                  </a:lnTo>
                  <a:lnTo>
                    <a:pt x="20841" y="2676"/>
                  </a:lnTo>
                  <a:lnTo>
                    <a:pt x="34162" y="0"/>
                  </a:lnTo>
                  <a:lnTo>
                    <a:pt x="1694688" y="0"/>
                  </a:lnTo>
                  <a:lnTo>
                    <a:pt x="1707955" y="2676"/>
                  </a:lnTo>
                  <a:lnTo>
                    <a:pt x="1718818" y="9985"/>
                  </a:lnTo>
                  <a:lnTo>
                    <a:pt x="1726156" y="20841"/>
                  </a:lnTo>
                  <a:lnTo>
                    <a:pt x="1728851" y="34162"/>
                  </a:lnTo>
                  <a:lnTo>
                    <a:pt x="1728851" y="170687"/>
                  </a:lnTo>
                  <a:lnTo>
                    <a:pt x="1726156" y="183955"/>
                  </a:lnTo>
                  <a:lnTo>
                    <a:pt x="1718818" y="194818"/>
                  </a:lnTo>
                  <a:lnTo>
                    <a:pt x="1707955" y="202156"/>
                  </a:lnTo>
                  <a:lnTo>
                    <a:pt x="1694688" y="204850"/>
                  </a:lnTo>
                  <a:lnTo>
                    <a:pt x="34162" y="204850"/>
                  </a:lnTo>
                  <a:lnTo>
                    <a:pt x="20841" y="202156"/>
                  </a:lnTo>
                  <a:lnTo>
                    <a:pt x="9985" y="194818"/>
                  </a:lnTo>
                  <a:lnTo>
                    <a:pt x="2676" y="183955"/>
                  </a:lnTo>
                  <a:lnTo>
                    <a:pt x="0" y="170687"/>
                  </a:lnTo>
                  <a:lnTo>
                    <a:pt x="0" y="34162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746119" y="1061720"/>
            <a:ext cx="15074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CELLULOSE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9412" y="1452625"/>
            <a:ext cx="8282305" cy="107632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434340" marR="1227455" indent="-342900">
              <a:lnSpc>
                <a:spcPct val="100000"/>
              </a:lnSpc>
              <a:spcBef>
                <a:spcPts val="345"/>
              </a:spcBef>
              <a:buAutoNum type="arabicPeriod"/>
              <a:tabLst>
                <a:tab pos="434340" algn="l"/>
                <a:tab pos="434975" algn="l"/>
              </a:tabLst>
            </a:pPr>
            <a:r>
              <a:rPr sz="1600" spc="-10" dirty="0">
                <a:latin typeface="Verdana"/>
                <a:cs typeface="Verdana"/>
              </a:rPr>
              <a:t>Occurs exclusively in plants </a:t>
            </a:r>
            <a:r>
              <a:rPr sz="1600" spc="-5" dirty="0">
                <a:latin typeface="Verdana"/>
                <a:cs typeface="Verdana"/>
              </a:rPr>
              <a:t>and is the </a:t>
            </a:r>
            <a:r>
              <a:rPr sz="1600" b="1" spc="-10" dirty="0">
                <a:latin typeface="Verdana"/>
                <a:cs typeface="Verdana"/>
              </a:rPr>
              <a:t>most </a:t>
            </a:r>
            <a:r>
              <a:rPr sz="1600" b="1" spc="-5" dirty="0">
                <a:latin typeface="Verdana"/>
                <a:cs typeface="Verdana"/>
              </a:rPr>
              <a:t>abundant </a:t>
            </a:r>
            <a:r>
              <a:rPr sz="1600" b="1" spc="-10" dirty="0">
                <a:latin typeface="Verdana"/>
                <a:cs typeface="Verdana"/>
              </a:rPr>
              <a:t>organic  </a:t>
            </a:r>
            <a:r>
              <a:rPr sz="1600" b="1" spc="-5" dirty="0">
                <a:latin typeface="Verdana"/>
                <a:cs typeface="Verdana"/>
              </a:rPr>
              <a:t>substance </a:t>
            </a:r>
            <a:r>
              <a:rPr sz="1600" spc="-10" dirty="0">
                <a:latin typeface="Verdana"/>
                <a:cs typeface="Verdana"/>
              </a:rPr>
              <a:t>in plant</a:t>
            </a:r>
            <a:r>
              <a:rPr sz="1600" spc="3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kingdom.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4340" algn="l"/>
                <a:tab pos="434975" algn="l"/>
              </a:tabLst>
            </a:pPr>
            <a:r>
              <a:rPr sz="1600" spc="-5" dirty="0">
                <a:latin typeface="Verdana"/>
                <a:cs typeface="Verdana"/>
              </a:rPr>
              <a:t>Predominant </a:t>
            </a:r>
            <a:r>
              <a:rPr sz="1600" spc="-10" dirty="0">
                <a:latin typeface="Verdana"/>
                <a:cs typeface="Verdana"/>
              </a:rPr>
              <a:t>constituent </a:t>
            </a:r>
            <a:r>
              <a:rPr sz="1600" spc="-5" dirty="0">
                <a:latin typeface="Verdana"/>
                <a:cs typeface="Verdana"/>
              </a:rPr>
              <a:t>of </a:t>
            </a:r>
            <a:r>
              <a:rPr sz="1600" spc="-10" dirty="0">
                <a:latin typeface="Verdana"/>
                <a:cs typeface="Verdana"/>
              </a:rPr>
              <a:t>plant cell</a:t>
            </a:r>
            <a:r>
              <a:rPr sz="1600" spc="11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wall.</a:t>
            </a:r>
            <a:endParaRPr sz="16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buAutoNum type="arabicPeriod"/>
              <a:tabLst>
                <a:tab pos="434975" algn="l"/>
              </a:tabLst>
            </a:pPr>
            <a:r>
              <a:rPr sz="1600" b="1" spc="-5" dirty="0">
                <a:latin typeface="Verdana"/>
                <a:cs typeface="Verdana"/>
              </a:rPr>
              <a:t>It </a:t>
            </a:r>
            <a:r>
              <a:rPr sz="1600" b="1" spc="-10" dirty="0">
                <a:latin typeface="Verdana"/>
                <a:cs typeface="Verdana"/>
              </a:rPr>
              <a:t>is </a:t>
            </a:r>
            <a:r>
              <a:rPr sz="1600" b="1" spc="-5" dirty="0">
                <a:latin typeface="Verdana"/>
                <a:cs typeface="Verdana"/>
              </a:rPr>
              <a:t>totally absent </a:t>
            </a:r>
            <a:r>
              <a:rPr sz="1600" b="1" spc="-10" dirty="0">
                <a:latin typeface="Verdana"/>
                <a:cs typeface="Verdana"/>
              </a:rPr>
              <a:t>in</a:t>
            </a:r>
            <a:r>
              <a:rPr sz="1600" b="1" spc="70" dirty="0">
                <a:latin typeface="Verdana"/>
                <a:cs typeface="Verdana"/>
              </a:rPr>
              <a:t> </a:t>
            </a:r>
            <a:r>
              <a:rPr sz="1600" b="1" spc="-10" dirty="0">
                <a:latin typeface="Verdana"/>
                <a:cs typeface="Verdana"/>
              </a:rPr>
              <a:t>animals.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3875" y="1200150"/>
            <a:ext cx="5429250" cy="4257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45176" y="2636901"/>
            <a:ext cx="3260725" cy="831850"/>
          </a:xfrm>
          <a:prstGeom prst="rect">
            <a:avLst/>
          </a:prstGeom>
          <a:solidFill>
            <a:srgbClr val="FFFFFF"/>
          </a:solidFill>
          <a:ln w="42500">
            <a:solidFill>
              <a:srgbClr val="1B577B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5620"/>
              </a:lnSpc>
            </a:pPr>
            <a:r>
              <a:rPr sz="4800" i="1" u="heavy" spc="110" dirty="0">
                <a:solidFill>
                  <a:srgbClr val="1B577B"/>
                </a:solidFill>
                <a:uFill>
                  <a:solidFill>
                    <a:srgbClr val="1B577B"/>
                  </a:solidFill>
                </a:uFill>
                <a:latin typeface="Georgia"/>
                <a:cs typeface="Georgia"/>
              </a:rPr>
              <a:t>Proteins</a:t>
            </a:r>
            <a:endParaRPr sz="4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5012" y="767800"/>
            <a:ext cx="1662430" cy="401320"/>
            <a:chOff x="555012" y="767800"/>
            <a:chExt cx="1662430" cy="401320"/>
          </a:xfrm>
        </p:grpSpPr>
        <p:sp>
          <p:nvSpPr>
            <p:cNvPr id="3" name="object 3"/>
            <p:cNvSpPr/>
            <p:nvPr/>
          </p:nvSpPr>
          <p:spPr>
            <a:xfrm>
              <a:off x="576262" y="789050"/>
              <a:ext cx="1619885" cy="358775"/>
            </a:xfrm>
            <a:custGeom>
              <a:avLst/>
              <a:gdLst/>
              <a:ahLst/>
              <a:cxnLst/>
              <a:rect l="l" t="t" r="r" b="b"/>
              <a:pathLst>
                <a:path w="1619885" h="358775">
                  <a:moveTo>
                    <a:pt x="1559496" y="0"/>
                  </a:moveTo>
                  <a:lnTo>
                    <a:pt x="59791" y="0"/>
                  </a:lnTo>
                  <a:lnTo>
                    <a:pt x="36518" y="4683"/>
                  </a:lnTo>
                  <a:lnTo>
                    <a:pt x="17513" y="17462"/>
                  </a:lnTo>
                  <a:lnTo>
                    <a:pt x="4698" y="36433"/>
                  </a:lnTo>
                  <a:lnTo>
                    <a:pt x="0" y="59689"/>
                  </a:lnTo>
                  <a:lnTo>
                    <a:pt x="0" y="298958"/>
                  </a:lnTo>
                  <a:lnTo>
                    <a:pt x="4698" y="322234"/>
                  </a:lnTo>
                  <a:lnTo>
                    <a:pt x="17513" y="341249"/>
                  </a:lnTo>
                  <a:lnTo>
                    <a:pt x="36518" y="354072"/>
                  </a:lnTo>
                  <a:lnTo>
                    <a:pt x="59791" y="358775"/>
                  </a:lnTo>
                  <a:lnTo>
                    <a:pt x="1559496" y="358775"/>
                  </a:lnTo>
                  <a:lnTo>
                    <a:pt x="1582773" y="354072"/>
                  </a:lnTo>
                  <a:lnTo>
                    <a:pt x="1601787" y="341249"/>
                  </a:lnTo>
                  <a:lnTo>
                    <a:pt x="1614610" y="322234"/>
                  </a:lnTo>
                  <a:lnTo>
                    <a:pt x="1619313" y="298958"/>
                  </a:lnTo>
                  <a:lnTo>
                    <a:pt x="1619313" y="59689"/>
                  </a:lnTo>
                  <a:lnTo>
                    <a:pt x="1614610" y="36433"/>
                  </a:lnTo>
                  <a:lnTo>
                    <a:pt x="1601787" y="17462"/>
                  </a:lnTo>
                  <a:lnTo>
                    <a:pt x="1582773" y="4683"/>
                  </a:lnTo>
                  <a:lnTo>
                    <a:pt x="1559496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76262" y="789050"/>
              <a:ext cx="1619885" cy="358775"/>
            </a:xfrm>
            <a:custGeom>
              <a:avLst/>
              <a:gdLst/>
              <a:ahLst/>
              <a:cxnLst/>
              <a:rect l="l" t="t" r="r" b="b"/>
              <a:pathLst>
                <a:path w="1619885" h="358775">
                  <a:moveTo>
                    <a:pt x="0" y="59689"/>
                  </a:moveTo>
                  <a:lnTo>
                    <a:pt x="4698" y="36433"/>
                  </a:lnTo>
                  <a:lnTo>
                    <a:pt x="17513" y="17462"/>
                  </a:lnTo>
                  <a:lnTo>
                    <a:pt x="36518" y="4683"/>
                  </a:lnTo>
                  <a:lnTo>
                    <a:pt x="59791" y="0"/>
                  </a:lnTo>
                  <a:lnTo>
                    <a:pt x="1559496" y="0"/>
                  </a:lnTo>
                  <a:lnTo>
                    <a:pt x="1582773" y="4683"/>
                  </a:lnTo>
                  <a:lnTo>
                    <a:pt x="1601787" y="17462"/>
                  </a:lnTo>
                  <a:lnTo>
                    <a:pt x="1614610" y="36433"/>
                  </a:lnTo>
                  <a:lnTo>
                    <a:pt x="1619313" y="59689"/>
                  </a:lnTo>
                  <a:lnTo>
                    <a:pt x="1619313" y="298958"/>
                  </a:lnTo>
                  <a:lnTo>
                    <a:pt x="1614610" y="322234"/>
                  </a:lnTo>
                  <a:lnTo>
                    <a:pt x="1601787" y="341249"/>
                  </a:lnTo>
                  <a:lnTo>
                    <a:pt x="1582773" y="354072"/>
                  </a:lnTo>
                  <a:lnTo>
                    <a:pt x="1559496" y="358775"/>
                  </a:lnTo>
                  <a:lnTo>
                    <a:pt x="59791" y="358775"/>
                  </a:lnTo>
                  <a:lnTo>
                    <a:pt x="36518" y="354072"/>
                  </a:lnTo>
                  <a:lnTo>
                    <a:pt x="17513" y="341249"/>
                  </a:lnTo>
                  <a:lnTo>
                    <a:pt x="4698" y="322234"/>
                  </a:lnTo>
                  <a:lnTo>
                    <a:pt x="0" y="298958"/>
                  </a:lnTo>
                  <a:lnTo>
                    <a:pt x="0" y="59689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772" y="800481"/>
            <a:ext cx="13411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000" b="0" spc="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b="0" spc="-5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b="0" spc="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INS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6262" y="1365250"/>
            <a:ext cx="7574280" cy="120015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350"/>
              </a:spcBef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Most abundant organic </a:t>
            </a:r>
            <a:r>
              <a:rPr sz="1800" dirty="0">
                <a:latin typeface="Verdana"/>
                <a:cs typeface="Verdana"/>
              </a:rPr>
              <a:t>molecules 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living</a:t>
            </a:r>
            <a:r>
              <a:rPr sz="1800" spc="-5" dirty="0">
                <a:latin typeface="Verdana"/>
                <a:cs typeface="Verdana"/>
              </a:rPr>
              <a:t> system.</a:t>
            </a:r>
            <a:endParaRPr sz="1800">
              <a:latin typeface="Verdana"/>
              <a:cs typeface="Verdana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form </a:t>
            </a:r>
            <a:r>
              <a:rPr sz="1800" spc="-5" dirty="0">
                <a:latin typeface="Verdana"/>
                <a:cs typeface="Verdana"/>
              </a:rPr>
              <a:t>about 50%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dry weight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cell.</a:t>
            </a:r>
            <a:endParaRPr sz="1800">
              <a:latin typeface="Verdana"/>
              <a:cs typeface="Verdana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most </a:t>
            </a:r>
            <a:r>
              <a:rPr sz="1800" spc="-5" dirty="0">
                <a:latin typeface="Verdana"/>
                <a:cs typeface="Verdana"/>
              </a:rPr>
              <a:t>important </a:t>
            </a:r>
            <a:r>
              <a:rPr sz="180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the architecture </a:t>
            </a:r>
            <a:r>
              <a:rPr sz="1800" dirty="0">
                <a:latin typeface="Verdana"/>
                <a:cs typeface="Verdana"/>
              </a:rPr>
              <a:t>and functioning</a:t>
            </a:r>
            <a:endParaRPr sz="1800">
              <a:latin typeface="Verdana"/>
              <a:cs typeface="Verdana"/>
            </a:endParaRPr>
          </a:p>
          <a:p>
            <a:pPr marL="41275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cell.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9924" y="2804499"/>
            <a:ext cx="5443220" cy="429895"/>
            <a:chOff x="489924" y="2804499"/>
            <a:chExt cx="5443220" cy="429895"/>
          </a:xfrm>
        </p:grpSpPr>
        <p:sp>
          <p:nvSpPr>
            <p:cNvPr id="8" name="object 8"/>
            <p:cNvSpPr/>
            <p:nvPr/>
          </p:nvSpPr>
          <p:spPr>
            <a:xfrm>
              <a:off x="511175" y="2825750"/>
              <a:ext cx="5400675" cy="387350"/>
            </a:xfrm>
            <a:custGeom>
              <a:avLst/>
              <a:gdLst/>
              <a:ahLst/>
              <a:cxnLst/>
              <a:rect l="l" t="t" r="r" b="b"/>
              <a:pathLst>
                <a:path w="5400675" h="387350">
                  <a:moveTo>
                    <a:pt x="5336159" y="0"/>
                  </a:moveTo>
                  <a:lnTo>
                    <a:pt x="64554" y="0"/>
                  </a:lnTo>
                  <a:lnTo>
                    <a:pt x="39428" y="5079"/>
                  </a:lnTo>
                  <a:lnTo>
                    <a:pt x="18908" y="18922"/>
                  </a:lnTo>
                  <a:lnTo>
                    <a:pt x="5073" y="39433"/>
                  </a:lnTo>
                  <a:lnTo>
                    <a:pt x="0" y="64515"/>
                  </a:lnTo>
                  <a:lnTo>
                    <a:pt x="0" y="322834"/>
                  </a:lnTo>
                  <a:lnTo>
                    <a:pt x="5073" y="347916"/>
                  </a:lnTo>
                  <a:lnTo>
                    <a:pt x="18908" y="368427"/>
                  </a:lnTo>
                  <a:lnTo>
                    <a:pt x="39428" y="382270"/>
                  </a:lnTo>
                  <a:lnTo>
                    <a:pt x="64554" y="387350"/>
                  </a:lnTo>
                  <a:lnTo>
                    <a:pt x="5336159" y="387350"/>
                  </a:lnTo>
                  <a:lnTo>
                    <a:pt x="5361241" y="382270"/>
                  </a:lnTo>
                  <a:lnTo>
                    <a:pt x="5381752" y="368427"/>
                  </a:lnTo>
                  <a:lnTo>
                    <a:pt x="5395595" y="347916"/>
                  </a:lnTo>
                  <a:lnTo>
                    <a:pt x="5400675" y="322834"/>
                  </a:lnTo>
                  <a:lnTo>
                    <a:pt x="5400675" y="64515"/>
                  </a:lnTo>
                  <a:lnTo>
                    <a:pt x="5395595" y="39433"/>
                  </a:lnTo>
                  <a:lnTo>
                    <a:pt x="5381752" y="18922"/>
                  </a:lnTo>
                  <a:lnTo>
                    <a:pt x="5361241" y="5079"/>
                  </a:lnTo>
                  <a:lnTo>
                    <a:pt x="5336159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1175" y="2825750"/>
              <a:ext cx="5400675" cy="387350"/>
            </a:xfrm>
            <a:custGeom>
              <a:avLst/>
              <a:gdLst/>
              <a:ahLst/>
              <a:cxnLst/>
              <a:rect l="l" t="t" r="r" b="b"/>
              <a:pathLst>
                <a:path w="5400675" h="387350">
                  <a:moveTo>
                    <a:pt x="0" y="64515"/>
                  </a:moveTo>
                  <a:lnTo>
                    <a:pt x="5073" y="39433"/>
                  </a:lnTo>
                  <a:lnTo>
                    <a:pt x="18908" y="18922"/>
                  </a:lnTo>
                  <a:lnTo>
                    <a:pt x="39428" y="5079"/>
                  </a:lnTo>
                  <a:lnTo>
                    <a:pt x="64554" y="0"/>
                  </a:lnTo>
                  <a:lnTo>
                    <a:pt x="5336159" y="0"/>
                  </a:lnTo>
                  <a:lnTo>
                    <a:pt x="5361241" y="5079"/>
                  </a:lnTo>
                  <a:lnTo>
                    <a:pt x="5381752" y="18922"/>
                  </a:lnTo>
                  <a:lnTo>
                    <a:pt x="5395595" y="39433"/>
                  </a:lnTo>
                  <a:lnTo>
                    <a:pt x="5400675" y="64515"/>
                  </a:lnTo>
                  <a:lnTo>
                    <a:pt x="5400675" y="322834"/>
                  </a:lnTo>
                  <a:lnTo>
                    <a:pt x="5395595" y="347916"/>
                  </a:lnTo>
                  <a:lnTo>
                    <a:pt x="5381752" y="368427"/>
                  </a:lnTo>
                  <a:lnTo>
                    <a:pt x="5361241" y="382270"/>
                  </a:lnTo>
                  <a:lnTo>
                    <a:pt x="5336159" y="387350"/>
                  </a:lnTo>
                  <a:lnTo>
                    <a:pt x="64554" y="387350"/>
                  </a:lnTo>
                  <a:lnTo>
                    <a:pt x="39428" y="382270"/>
                  </a:lnTo>
                  <a:lnTo>
                    <a:pt x="18908" y="368427"/>
                  </a:lnTo>
                  <a:lnTo>
                    <a:pt x="5073" y="347916"/>
                  </a:lnTo>
                  <a:lnTo>
                    <a:pt x="0" y="322834"/>
                  </a:lnTo>
                  <a:lnTo>
                    <a:pt x="0" y="64515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36777" y="2851785"/>
            <a:ext cx="4750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Proteins are polymers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amino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acids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8487" y="3381247"/>
            <a:ext cx="8156575" cy="17545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350"/>
              </a:spcBef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Proteins </a:t>
            </a:r>
            <a:r>
              <a:rPr sz="1800" dirty="0">
                <a:latin typeface="Verdana"/>
                <a:cs typeface="Verdana"/>
              </a:rPr>
              <a:t>on </a:t>
            </a:r>
            <a:r>
              <a:rPr sz="1800" spc="-5" dirty="0">
                <a:latin typeface="Verdana"/>
                <a:cs typeface="Verdana"/>
              </a:rPr>
              <a:t>complete hydrolysis </a:t>
            </a:r>
            <a:r>
              <a:rPr sz="1800" dirty="0">
                <a:latin typeface="Verdana"/>
                <a:cs typeface="Verdana"/>
              </a:rPr>
              <a:t>yields Amino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Acids</a:t>
            </a:r>
            <a:endParaRPr sz="1800">
              <a:latin typeface="Verdana"/>
              <a:cs typeface="Verdana"/>
            </a:endParaRPr>
          </a:p>
          <a:p>
            <a:pPr marL="412750" marR="244475" indent="-32194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There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20 standard </a:t>
            </a:r>
            <a:r>
              <a:rPr sz="1800" dirty="0">
                <a:latin typeface="Verdana"/>
                <a:cs typeface="Verdana"/>
              </a:rPr>
              <a:t>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which are </a:t>
            </a:r>
            <a:r>
              <a:rPr sz="1800" spc="-5" dirty="0">
                <a:latin typeface="Verdana"/>
                <a:cs typeface="Verdana"/>
              </a:rPr>
              <a:t>repeatedly </a:t>
            </a:r>
            <a:r>
              <a:rPr sz="1800" dirty="0">
                <a:latin typeface="Verdana"/>
                <a:cs typeface="Verdana"/>
              </a:rPr>
              <a:t>found in  </a:t>
            </a:r>
            <a:r>
              <a:rPr sz="1800" spc="-5" dirty="0">
                <a:latin typeface="Verdana"/>
                <a:cs typeface="Verdana"/>
              </a:rPr>
              <a:t>the structure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proteins </a:t>
            </a:r>
            <a:r>
              <a:rPr sz="1800" dirty="0">
                <a:latin typeface="Verdana"/>
                <a:cs typeface="Verdana"/>
              </a:rPr>
              <a:t>– animal, </a:t>
            </a:r>
            <a:r>
              <a:rPr sz="1800" spc="-5" dirty="0">
                <a:latin typeface="Verdana"/>
                <a:cs typeface="Verdana"/>
              </a:rPr>
              <a:t>plant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microbial.</a:t>
            </a:r>
            <a:endParaRPr sz="1800">
              <a:latin typeface="Verdana"/>
              <a:cs typeface="Verdana"/>
            </a:endParaRPr>
          </a:p>
          <a:p>
            <a:pPr marL="412750" marR="328930" indent="-321945">
              <a:lnSpc>
                <a:spcPct val="100000"/>
              </a:lnSpc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Collagen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most </a:t>
            </a:r>
            <a:r>
              <a:rPr sz="1800" spc="-5" dirty="0">
                <a:latin typeface="Verdana"/>
                <a:cs typeface="Verdana"/>
              </a:rPr>
              <a:t>abundant </a:t>
            </a:r>
            <a:r>
              <a:rPr sz="1800" dirty="0">
                <a:latin typeface="Verdana"/>
                <a:cs typeface="Verdana"/>
              </a:rPr>
              <a:t>animal </a:t>
            </a:r>
            <a:r>
              <a:rPr sz="1800" spc="-5" dirty="0">
                <a:latin typeface="Verdana"/>
                <a:cs typeface="Verdana"/>
              </a:rPr>
              <a:t>protein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Rubisco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the  </a:t>
            </a:r>
            <a:r>
              <a:rPr sz="1800" dirty="0">
                <a:latin typeface="Verdana"/>
                <a:cs typeface="Verdana"/>
              </a:rPr>
              <a:t>most </a:t>
            </a:r>
            <a:r>
              <a:rPr sz="1800" spc="-5" dirty="0">
                <a:latin typeface="Verdana"/>
                <a:cs typeface="Verdana"/>
              </a:rPr>
              <a:t>abundant </a:t>
            </a:r>
            <a:r>
              <a:rPr sz="1800" dirty="0">
                <a:latin typeface="Verdana"/>
                <a:cs typeface="Verdana"/>
              </a:rPr>
              <a:t>plant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protein</a:t>
            </a:r>
            <a:endParaRPr sz="1800">
              <a:latin typeface="Verdana"/>
              <a:cs typeface="Verdana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Protein Synthesis </a:t>
            </a:r>
            <a:r>
              <a:rPr sz="1800" dirty="0">
                <a:latin typeface="Verdana"/>
                <a:cs typeface="Verdana"/>
              </a:rPr>
              <a:t>is controlled </a:t>
            </a:r>
            <a:r>
              <a:rPr sz="1800" spc="-5" dirty="0">
                <a:latin typeface="Verdana"/>
                <a:cs typeface="Verdana"/>
              </a:rPr>
              <a:t>by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DNA.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4037" y="526500"/>
            <a:ext cx="2454275" cy="523875"/>
            <a:chOff x="374037" y="526500"/>
            <a:chExt cx="2454275" cy="523875"/>
          </a:xfrm>
        </p:grpSpPr>
        <p:sp>
          <p:nvSpPr>
            <p:cNvPr id="3" name="object 3"/>
            <p:cNvSpPr/>
            <p:nvPr/>
          </p:nvSpPr>
          <p:spPr>
            <a:xfrm>
              <a:off x="395287" y="547750"/>
              <a:ext cx="2411730" cy="481330"/>
            </a:xfrm>
            <a:custGeom>
              <a:avLst/>
              <a:gdLst/>
              <a:ahLst/>
              <a:cxnLst/>
              <a:rect l="l" t="t" r="r" b="b"/>
              <a:pathLst>
                <a:path w="2411730" h="481330">
                  <a:moveTo>
                    <a:pt x="2331275" y="0"/>
                  </a:moveTo>
                  <a:lnTo>
                    <a:pt x="80175" y="0"/>
                  </a:lnTo>
                  <a:lnTo>
                    <a:pt x="48965" y="6288"/>
                  </a:lnTo>
                  <a:lnTo>
                    <a:pt x="23480" y="23447"/>
                  </a:lnTo>
                  <a:lnTo>
                    <a:pt x="6299" y="48916"/>
                  </a:lnTo>
                  <a:lnTo>
                    <a:pt x="0" y="80137"/>
                  </a:lnTo>
                  <a:lnTo>
                    <a:pt x="0" y="400812"/>
                  </a:lnTo>
                  <a:lnTo>
                    <a:pt x="6299" y="431978"/>
                  </a:lnTo>
                  <a:lnTo>
                    <a:pt x="23480" y="457454"/>
                  </a:lnTo>
                  <a:lnTo>
                    <a:pt x="48965" y="474642"/>
                  </a:lnTo>
                  <a:lnTo>
                    <a:pt x="80175" y="480949"/>
                  </a:lnTo>
                  <a:lnTo>
                    <a:pt x="2331275" y="480949"/>
                  </a:lnTo>
                  <a:lnTo>
                    <a:pt x="2362442" y="474642"/>
                  </a:lnTo>
                  <a:lnTo>
                    <a:pt x="2387917" y="457454"/>
                  </a:lnTo>
                  <a:lnTo>
                    <a:pt x="2405106" y="431978"/>
                  </a:lnTo>
                  <a:lnTo>
                    <a:pt x="2411412" y="400812"/>
                  </a:lnTo>
                  <a:lnTo>
                    <a:pt x="2411412" y="80137"/>
                  </a:lnTo>
                  <a:lnTo>
                    <a:pt x="2405106" y="48916"/>
                  </a:lnTo>
                  <a:lnTo>
                    <a:pt x="2387917" y="23447"/>
                  </a:lnTo>
                  <a:lnTo>
                    <a:pt x="2362442" y="6288"/>
                  </a:lnTo>
                  <a:lnTo>
                    <a:pt x="2331275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5287" y="547750"/>
              <a:ext cx="2411730" cy="481330"/>
            </a:xfrm>
            <a:custGeom>
              <a:avLst/>
              <a:gdLst/>
              <a:ahLst/>
              <a:cxnLst/>
              <a:rect l="l" t="t" r="r" b="b"/>
              <a:pathLst>
                <a:path w="2411730" h="481330">
                  <a:moveTo>
                    <a:pt x="0" y="80137"/>
                  </a:moveTo>
                  <a:lnTo>
                    <a:pt x="6299" y="48916"/>
                  </a:lnTo>
                  <a:lnTo>
                    <a:pt x="23480" y="23447"/>
                  </a:lnTo>
                  <a:lnTo>
                    <a:pt x="48965" y="6288"/>
                  </a:lnTo>
                  <a:lnTo>
                    <a:pt x="80175" y="0"/>
                  </a:lnTo>
                  <a:lnTo>
                    <a:pt x="2331275" y="0"/>
                  </a:lnTo>
                  <a:lnTo>
                    <a:pt x="2362442" y="6288"/>
                  </a:lnTo>
                  <a:lnTo>
                    <a:pt x="2387917" y="23447"/>
                  </a:lnTo>
                  <a:lnTo>
                    <a:pt x="2405106" y="48916"/>
                  </a:lnTo>
                  <a:lnTo>
                    <a:pt x="2411412" y="80137"/>
                  </a:lnTo>
                  <a:lnTo>
                    <a:pt x="2411412" y="400812"/>
                  </a:lnTo>
                  <a:lnTo>
                    <a:pt x="2405106" y="431978"/>
                  </a:lnTo>
                  <a:lnTo>
                    <a:pt x="2387917" y="457454"/>
                  </a:lnTo>
                  <a:lnTo>
                    <a:pt x="2362442" y="474642"/>
                  </a:lnTo>
                  <a:lnTo>
                    <a:pt x="2331275" y="480949"/>
                  </a:lnTo>
                  <a:lnTo>
                    <a:pt x="80175" y="480949"/>
                  </a:lnTo>
                  <a:lnTo>
                    <a:pt x="48965" y="474642"/>
                  </a:lnTo>
                  <a:lnTo>
                    <a:pt x="23480" y="457454"/>
                  </a:lnTo>
                  <a:lnTo>
                    <a:pt x="6299" y="431978"/>
                  </a:lnTo>
                  <a:lnTo>
                    <a:pt x="0" y="400812"/>
                  </a:lnTo>
                  <a:lnTo>
                    <a:pt x="0" y="80137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6816" y="620090"/>
            <a:ext cx="18288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AMINO</a:t>
            </a:r>
            <a:r>
              <a:rPr sz="2000" b="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ACIDS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56325" y="620648"/>
            <a:ext cx="2619375" cy="175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8790" y="1228725"/>
            <a:ext cx="8268334" cy="404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4810" marR="2390775" indent="-32194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0520" algn="l"/>
              </a:tabLst>
            </a:pPr>
            <a:r>
              <a:rPr sz="1800" dirty="0">
                <a:latin typeface="Verdana"/>
                <a:cs typeface="Verdana"/>
              </a:rPr>
              <a:t>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group </a:t>
            </a:r>
            <a:r>
              <a:rPr sz="1800" dirty="0">
                <a:latin typeface="Verdana"/>
                <a:cs typeface="Verdana"/>
              </a:rPr>
              <a:t>of organic </a:t>
            </a:r>
            <a:r>
              <a:rPr sz="1800" spc="-5" dirty="0">
                <a:latin typeface="Verdana"/>
                <a:cs typeface="Verdana"/>
              </a:rPr>
              <a:t>compounds  having </a:t>
            </a:r>
            <a:r>
              <a:rPr sz="1800" dirty="0">
                <a:latin typeface="Verdana"/>
                <a:cs typeface="Verdana"/>
              </a:rPr>
              <a:t>2 functional </a:t>
            </a:r>
            <a:r>
              <a:rPr sz="1800" spc="-5" dirty="0">
                <a:latin typeface="Verdana"/>
                <a:cs typeface="Verdana"/>
              </a:rPr>
              <a:t>groups </a:t>
            </a:r>
            <a:r>
              <a:rPr sz="1800" dirty="0">
                <a:latin typeface="Verdana"/>
                <a:cs typeface="Verdana"/>
              </a:rPr>
              <a:t>(-NH</a:t>
            </a:r>
            <a:r>
              <a:rPr sz="1800" baseline="-20833" dirty="0">
                <a:latin typeface="Verdana"/>
                <a:cs typeface="Verdana"/>
              </a:rPr>
              <a:t>2</a:t>
            </a:r>
            <a:r>
              <a:rPr sz="1800" dirty="0">
                <a:latin typeface="Verdana"/>
                <a:cs typeface="Verdana"/>
              </a:rPr>
              <a:t>) and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(-COOH)</a:t>
            </a:r>
            <a:endParaRPr sz="1800">
              <a:latin typeface="Verdana"/>
              <a:cs typeface="Verdana"/>
            </a:endParaRPr>
          </a:p>
          <a:p>
            <a:pPr marL="349885" indent="-287020">
              <a:lnSpc>
                <a:spcPct val="100000"/>
              </a:lnSpc>
              <a:spcBef>
                <a:spcPts val="2160"/>
              </a:spcBef>
              <a:buFont typeface="Wingdings"/>
              <a:buChar char=""/>
              <a:tabLst>
                <a:tab pos="350520" algn="l"/>
              </a:tabLst>
            </a:pPr>
            <a:r>
              <a:rPr sz="1800" spc="-5" dirty="0">
                <a:latin typeface="Verdana"/>
                <a:cs typeface="Verdana"/>
              </a:rPr>
              <a:t>(-NH</a:t>
            </a:r>
            <a:r>
              <a:rPr sz="1800" spc="-7" baseline="-20833" dirty="0">
                <a:latin typeface="Verdana"/>
                <a:cs typeface="Verdana"/>
              </a:rPr>
              <a:t>2</a:t>
            </a:r>
            <a:r>
              <a:rPr sz="1800" spc="-5" dirty="0">
                <a:latin typeface="Verdana"/>
                <a:cs typeface="Verdana"/>
              </a:rPr>
              <a:t>) group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basic whereas (-COOH)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acidic</a:t>
            </a:r>
            <a:endParaRPr sz="1800">
              <a:latin typeface="Verdana"/>
              <a:cs typeface="Verdana"/>
            </a:endParaRPr>
          </a:p>
          <a:p>
            <a:pPr marL="349885" indent="-287020">
              <a:lnSpc>
                <a:spcPct val="100000"/>
              </a:lnSpc>
              <a:spcBef>
                <a:spcPts val="2160"/>
              </a:spcBef>
              <a:buFont typeface="Wingdings"/>
              <a:buChar char=""/>
              <a:tabLst>
                <a:tab pos="350520" algn="l"/>
              </a:tabLst>
            </a:pPr>
            <a:r>
              <a:rPr sz="1800" spc="-45" dirty="0">
                <a:latin typeface="Verdana"/>
                <a:cs typeface="Verdana"/>
              </a:rPr>
              <a:t>R-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be </a:t>
            </a:r>
            <a:r>
              <a:rPr sz="1800" dirty="0">
                <a:latin typeface="Verdana"/>
                <a:cs typeface="Verdana"/>
              </a:rPr>
              <a:t>H in </a:t>
            </a:r>
            <a:r>
              <a:rPr sz="1800" i="1" spc="-5" dirty="0">
                <a:latin typeface="Verdana"/>
                <a:cs typeface="Verdana"/>
              </a:rPr>
              <a:t>glycine</a:t>
            </a:r>
            <a:r>
              <a:rPr sz="1800" spc="-5" dirty="0">
                <a:latin typeface="Verdana"/>
                <a:cs typeface="Verdana"/>
              </a:rPr>
              <a:t>, </a:t>
            </a:r>
            <a:r>
              <a:rPr sz="1800" dirty="0">
                <a:latin typeface="Verdana"/>
                <a:cs typeface="Verdana"/>
              </a:rPr>
              <a:t>CH</a:t>
            </a:r>
            <a:r>
              <a:rPr sz="1800" baseline="-20833" dirty="0">
                <a:latin typeface="Verdana"/>
                <a:cs typeface="Verdana"/>
              </a:rPr>
              <a:t>3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i="1" spc="-5" dirty="0">
                <a:latin typeface="Verdana"/>
                <a:cs typeface="Verdana"/>
              </a:rPr>
              <a:t>alanin</a:t>
            </a:r>
            <a:r>
              <a:rPr sz="1800" spc="-5" dirty="0">
                <a:latin typeface="Verdana"/>
                <a:cs typeface="Verdana"/>
              </a:rPr>
              <a:t>e, Hydroxymethyl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i="1" spc="-5" dirty="0">
                <a:latin typeface="Verdana"/>
                <a:cs typeface="Verdana"/>
              </a:rPr>
              <a:t>serine</a:t>
            </a:r>
            <a:endParaRPr sz="1800">
              <a:latin typeface="Verdana"/>
              <a:cs typeface="Verdana"/>
            </a:endParaRPr>
          </a:p>
          <a:p>
            <a:pPr marL="33147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in others </a:t>
            </a:r>
            <a:r>
              <a:rPr sz="1800" spc="5" dirty="0">
                <a:latin typeface="Verdana"/>
                <a:cs typeface="Verdana"/>
              </a:rPr>
              <a:t>it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be hydrocarbon </a:t>
            </a:r>
            <a:r>
              <a:rPr sz="1800" dirty="0">
                <a:latin typeface="Verdana"/>
                <a:cs typeface="Verdana"/>
              </a:rPr>
              <a:t>chain or a </a:t>
            </a:r>
            <a:r>
              <a:rPr sz="1800" spc="-5" dirty="0">
                <a:latin typeface="Verdana"/>
                <a:cs typeface="Verdana"/>
              </a:rPr>
              <a:t>cyclic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group</a:t>
            </a:r>
            <a:endParaRPr sz="1800">
              <a:latin typeface="Verdana"/>
              <a:cs typeface="Verdana"/>
            </a:endParaRPr>
          </a:p>
          <a:p>
            <a:pPr marL="349885" indent="-287020">
              <a:lnSpc>
                <a:spcPct val="100000"/>
              </a:lnSpc>
              <a:spcBef>
                <a:spcPts val="1440"/>
              </a:spcBef>
              <a:buFont typeface="Wingdings"/>
              <a:buChar char=""/>
              <a:tabLst>
                <a:tab pos="350520" algn="l"/>
              </a:tabLst>
            </a:pPr>
            <a:r>
              <a:rPr sz="1800" spc="5" dirty="0">
                <a:latin typeface="Verdana"/>
                <a:cs typeface="Verdana"/>
              </a:rPr>
              <a:t>All </a:t>
            </a:r>
            <a:r>
              <a:rPr sz="1800" dirty="0">
                <a:latin typeface="Verdana"/>
                <a:cs typeface="Verdana"/>
              </a:rPr>
              <a:t>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contain </a:t>
            </a:r>
            <a:r>
              <a:rPr sz="1800" spc="-5" dirty="0">
                <a:latin typeface="Verdana"/>
                <a:cs typeface="Verdana"/>
              </a:rPr>
              <a:t>C, H, </a:t>
            </a:r>
            <a:r>
              <a:rPr sz="1800" dirty="0">
                <a:latin typeface="Verdana"/>
                <a:cs typeface="Verdana"/>
              </a:rPr>
              <a:t>O and N </a:t>
            </a:r>
            <a:r>
              <a:rPr sz="1800" spc="-5" dirty="0">
                <a:latin typeface="Verdana"/>
                <a:cs typeface="Verdana"/>
              </a:rPr>
              <a:t>but </a:t>
            </a:r>
            <a:r>
              <a:rPr sz="1800" dirty="0">
                <a:latin typeface="Verdana"/>
                <a:cs typeface="Verdana"/>
              </a:rPr>
              <a:t>some of </a:t>
            </a:r>
            <a:r>
              <a:rPr sz="1800" spc="-5" dirty="0">
                <a:latin typeface="Verdana"/>
                <a:cs typeface="Verdana"/>
              </a:rPr>
              <a:t>them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additionally</a:t>
            </a:r>
            <a:endParaRPr sz="1800">
              <a:latin typeface="Verdana"/>
              <a:cs typeface="Verdana"/>
            </a:endParaRPr>
          </a:p>
          <a:p>
            <a:pPr marL="38481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contain </a:t>
            </a:r>
            <a:r>
              <a:rPr sz="1800" dirty="0">
                <a:latin typeface="Verdana"/>
                <a:cs typeface="Verdana"/>
              </a:rPr>
              <a:t>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Verdana"/>
              <a:cs typeface="Verdana"/>
            </a:endParaRPr>
          </a:p>
          <a:p>
            <a:pPr marL="384810" marR="280035" indent="-321945">
              <a:lnSpc>
                <a:spcPct val="100000"/>
              </a:lnSpc>
              <a:buFont typeface="Wingdings"/>
              <a:buChar char=""/>
              <a:tabLst>
                <a:tab pos="350520" algn="l"/>
              </a:tabLst>
            </a:pPr>
            <a:r>
              <a:rPr sz="1800" spc="-5" dirty="0">
                <a:latin typeface="Verdana"/>
                <a:cs typeface="Verdana"/>
              </a:rPr>
              <a:t>Physical </a:t>
            </a:r>
            <a:r>
              <a:rPr sz="1800" dirty="0">
                <a:latin typeface="Verdana"/>
                <a:cs typeface="Verdana"/>
              </a:rPr>
              <a:t>and chemical </a:t>
            </a:r>
            <a:r>
              <a:rPr sz="1800" spc="-5" dirty="0">
                <a:latin typeface="Verdana"/>
                <a:cs typeface="Verdana"/>
              </a:rPr>
              <a:t>properties </a:t>
            </a:r>
            <a:r>
              <a:rPr sz="1800" dirty="0">
                <a:latin typeface="Verdana"/>
                <a:cs typeface="Verdana"/>
              </a:rPr>
              <a:t>of 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due to amino,  carboxyl </a:t>
            </a:r>
            <a:r>
              <a:rPr sz="1800" dirty="0">
                <a:latin typeface="Verdana"/>
                <a:cs typeface="Verdana"/>
              </a:rPr>
              <a:t>and R functional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groups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"/>
            </a:pPr>
            <a:endParaRPr sz="1750">
              <a:latin typeface="Verdana"/>
              <a:cs typeface="Verdana"/>
            </a:endParaRPr>
          </a:p>
          <a:p>
            <a:pPr marL="349885" indent="-287020">
              <a:lnSpc>
                <a:spcPct val="100000"/>
              </a:lnSpc>
              <a:buFont typeface="Wingdings"/>
              <a:buChar char=""/>
              <a:tabLst>
                <a:tab pos="350520" algn="l"/>
              </a:tabLst>
            </a:pPr>
            <a:r>
              <a:rPr sz="1800" dirty="0">
                <a:latin typeface="Verdana"/>
                <a:cs typeface="Verdana"/>
              </a:rPr>
              <a:t>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differentiated </a:t>
            </a:r>
            <a:r>
              <a:rPr sz="1800" dirty="0">
                <a:latin typeface="Verdana"/>
                <a:cs typeface="Verdana"/>
              </a:rPr>
              <a:t>into 7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groups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61962" y="398525"/>
          <a:ext cx="8300084" cy="6007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8075"/>
                <a:gridCol w="4401820"/>
                <a:gridCol w="2771139"/>
              </a:tblGrid>
              <a:tr h="5082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No.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Nature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marL="60896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Amino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acids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</a:tr>
              <a:tr h="783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1.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9845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NEUTRAL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: Amino acids with 1 amino and</a:t>
                      </a:r>
                      <a:r>
                        <a:rPr sz="1400" spc="-1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1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carboxyl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group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17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Glycine (Gly), Alanine</a:t>
                      </a:r>
                      <a:r>
                        <a:rPr sz="1400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(Ala), 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Valine </a:t>
                      </a:r>
                      <a:r>
                        <a:rPr sz="1400" spc="-15" dirty="0">
                          <a:latin typeface="Verdana"/>
                          <a:cs typeface="Verdana"/>
                        </a:rPr>
                        <a:t>(Val),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Leucine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(Leu), 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Isoleucine</a:t>
                      </a:r>
                      <a:r>
                        <a:rPr sz="14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(Ile)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</a:tr>
              <a:tr h="7837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2.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ACIDIC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: 1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extra carboxyl</a:t>
                      </a:r>
                      <a:r>
                        <a:rPr sz="14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group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8279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Aspartic acid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(Asp), 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Asparagine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(Asn),</a:t>
                      </a:r>
                      <a:r>
                        <a:rPr sz="14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Glutamic  acid (Glu), Glutamine</a:t>
                      </a:r>
                      <a:r>
                        <a:rPr sz="14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(Gln)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</a:tr>
              <a:tr h="7837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3.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BASIC :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1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extra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amino</a:t>
                      </a:r>
                      <a:r>
                        <a:rPr sz="14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group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Arginine (Arg),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Lysine</a:t>
                      </a:r>
                      <a:r>
                        <a:rPr sz="14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5" dirty="0">
                          <a:latin typeface="Verdana"/>
                          <a:cs typeface="Verdana"/>
                        </a:rPr>
                        <a:t>(Lys)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</a:tr>
              <a:tr h="783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4.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S – CONTAINING :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Amino acids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have</a:t>
                      </a:r>
                      <a:r>
                        <a:rPr sz="14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sulphur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5400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Cysteine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(Cys),</a:t>
                      </a:r>
                      <a:r>
                        <a:rPr sz="14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Methionine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(Met)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</a:tr>
              <a:tr h="7837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5.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ALCOHOLIC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: Amino acids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having –OH</a:t>
                      </a:r>
                      <a:r>
                        <a:rPr sz="14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group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4864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Serine (Ser),</a:t>
                      </a:r>
                      <a:r>
                        <a:rPr sz="14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Threonine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(Thr), </a:t>
                      </a:r>
                      <a:r>
                        <a:rPr sz="1400" spc="-15" dirty="0">
                          <a:latin typeface="Verdana"/>
                          <a:cs typeface="Verdana"/>
                        </a:rPr>
                        <a:t>Tyrosine</a:t>
                      </a:r>
                      <a:r>
                        <a:rPr sz="14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30" dirty="0">
                          <a:latin typeface="Verdana"/>
                          <a:cs typeface="Verdana"/>
                        </a:rPr>
                        <a:t>(Tyr)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</a:tr>
              <a:tr h="7837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6.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3723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AROMATIC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: Amino acids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having</a:t>
                      </a:r>
                      <a:r>
                        <a:rPr sz="14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cyclic  structure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2105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Phenylalanine</a:t>
                      </a:r>
                      <a:r>
                        <a:rPr sz="14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(Phe),  </a:t>
                      </a:r>
                      <a:r>
                        <a:rPr sz="1400" spc="-15" dirty="0">
                          <a:latin typeface="Verdana"/>
                          <a:cs typeface="Verdana"/>
                        </a:rPr>
                        <a:t>Tryptophan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(try)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</a:tr>
              <a:tr h="7837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7.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2672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HETEROCYCLIC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: amino acids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having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4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in  ring</a:t>
                      </a:r>
                      <a:r>
                        <a:rPr sz="14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structure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Histidine (His), Proline</a:t>
                      </a:r>
                      <a:r>
                        <a:rPr sz="14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(Pro)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8701" y="404749"/>
            <a:ext cx="2016125" cy="266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0887" y="404749"/>
            <a:ext cx="2152650" cy="1962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89351" y="366649"/>
            <a:ext cx="2047875" cy="154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12997" y="1956053"/>
            <a:ext cx="2424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Aspartic acid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(acidic)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1050" y="1908175"/>
            <a:ext cx="2145030" cy="3683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Alanine</a:t>
            </a:r>
            <a:r>
              <a:rPr b="0" spc="-6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b="0" spc="-10" dirty="0">
                <a:solidFill>
                  <a:srgbClr val="000000"/>
                </a:solidFill>
                <a:latin typeface="Verdana"/>
                <a:cs typeface="Verdana"/>
              </a:rPr>
              <a:t>(neutral)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9807" y="2165426"/>
            <a:ext cx="16065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Verdana"/>
                <a:cs typeface="Verdana"/>
              </a:rPr>
              <a:t>Lysine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(basic)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46137" y="3357562"/>
            <a:ext cx="2054225" cy="2374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04850" y="5435600"/>
            <a:ext cx="2211705" cy="3702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dirty="0">
                <a:latin typeface="Verdana"/>
                <a:cs typeface="Verdana"/>
              </a:rPr>
              <a:t>Serine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(alcoholic)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70250" y="2992501"/>
            <a:ext cx="2000250" cy="22955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10001" y="5508625"/>
            <a:ext cx="2270125" cy="3683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spc="-5" dirty="0">
                <a:latin typeface="Verdana"/>
                <a:cs typeface="Verdana"/>
              </a:rPr>
              <a:t>Cysteine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(suphur)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34050" y="3071876"/>
            <a:ext cx="1914525" cy="23907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51500" y="5516562"/>
            <a:ext cx="3089275" cy="3702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08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5"/>
              </a:spcBef>
            </a:pPr>
            <a:r>
              <a:rPr sz="1800" dirty="0">
                <a:latin typeface="Verdana"/>
                <a:cs typeface="Verdana"/>
              </a:rPr>
              <a:t>Phenylalanine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(aromatic)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7600" y="815425"/>
            <a:ext cx="2454275" cy="763270"/>
            <a:chOff x="1707600" y="815425"/>
            <a:chExt cx="2454275" cy="763270"/>
          </a:xfrm>
        </p:grpSpPr>
        <p:sp>
          <p:nvSpPr>
            <p:cNvPr id="3" name="object 3"/>
            <p:cNvSpPr/>
            <p:nvPr/>
          </p:nvSpPr>
          <p:spPr>
            <a:xfrm>
              <a:off x="1728851" y="836675"/>
              <a:ext cx="2411730" cy="720725"/>
            </a:xfrm>
            <a:custGeom>
              <a:avLst/>
              <a:gdLst/>
              <a:ahLst/>
              <a:cxnLst/>
              <a:rect l="l" t="t" r="r" b="b"/>
              <a:pathLst>
                <a:path w="2411729" h="720725">
                  <a:moveTo>
                    <a:pt x="2291207" y="0"/>
                  </a:moveTo>
                  <a:lnTo>
                    <a:pt x="120015" y="0"/>
                  </a:lnTo>
                  <a:lnTo>
                    <a:pt x="73294" y="9429"/>
                  </a:lnTo>
                  <a:lnTo>
                    <a:pt x="35147" y="35147"/>
                  </a:lnTo>
                  <a:lnTo>
                    <a:pt x="9429" y="73294"/>
                  </a:lnTo>
                  <a:lnTo>
                    <a:pt x="0" y="120014"/>
                  </a:lnTo>
                  <a:lnTo>
                    <a:pt x="0" y="600583"/>
                  </a:lnTo>
                  <a:lnTo>
                    <a:pt x="9429" y="647322"/>
                  </a:lnTo>
                  <a:lnTo>
                    <a:pt x="35147" y="685514"/>
                  </a:lnTo>
                  <a:lnTo>
                    <a:pt x="73294" y="711275"/>
                  </a:lnTo>
                  <a:lnTo>
                    <a:pt x="120015" y="720725"/>
                  </a:lnTo>
                  <a:lnTo>
                    <a:pt x="2291207" y="720725"/>
                  </a:lnTo>
                  <a:lnTo>
                    <a:pt x="2338000" y="711275"/>
                  </a:lnTo>
                  <a:lnTo>
                    <a:pt x="2376185" y="685514"/>
                  </a:lnTo>
                  <a:lnTo>
                    <a:pt x="2401917" y="647322"/>
                  </a:lnTo>
                  <a:lnTo>
                    <a:pt x="2411349" y="600583"/>
                  </a:lnTo>
                  <a:lnTo>
                    <a:pt x="2411349" y="120014"/>
                  </a:lnTo>
                  <a:lnTo>
                    <a:pt x="2401917" y="73294"/>
                  </a:lnTo>
                  <a:lnTo>
                    <a:pt x="2376185" y="35147"/>
                  </a:lnTo>
                  <a:lnTo>
                    <a:pt x="2338000" y="9429"/>
                  </a:lnTo>
                  <a:lnTo>
                    <a:pt x="2291207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28851" y="836675"/>
              <a:ext cx="2411730" cy="720725"/>
            </a:xfrm>
            <a:custGeom>
              <a:avLst/>
              <a:gdLst/>
              <a:ahLst/>
              <a:cxnLst/>
              <a:rect l="l" t="t" r="r" b="b"/>
              <a:pathLst>
                <a:path w="2411729" h="720725">
                  <a:moveTo>
                    <a:pt x="0" y="120014"/>
                  </a:moveTo>
                  <a:lnTo>
                    <a:pt x="9429" y="73294"/>
                  </a:lnTo>
                  <a:lnTo>
                    <a:pt x="35147" y="35147"/>
                  </a:lnTo>
                  <a:lnTo>
                    <a:pt x="73294" y="9429"/>
                  </a:lnTo>
                  <a:lnTo>
                    <a:pt x="120015" y="0"/>
                  </a:lnTo>
                  <a:lnTo>
                    <a:pt x="2291207" y="0"/>
                  </a:lnTo>
                  <a:lnTo>
                    <a:pt x="2338000" y="9429"/>
                  </a:lnTo>
                  <a:lnTo>
                    <a:pt x="2376185" y="35147"/>
                  </a:lnTo>
                  <a:lnTo>
                    <a:pt x="2401917" y="73294"/>
                  </a:lnTo>
                  <a:lnTo>
                    <a:pt x="2411349" y="120014"/>
                  </a:lnTo>
                  <a:lnTo>
                    <a:pt x="2411349" y="600583"/>
                  </a:lnTo>
                  <a:lnTo>
                    <a:pt x="2401917" y="647322"/>
                  </a:lnTo>
                  <a:lnTo>
                    <a:pt x="2376185" y="685514"/>
                  </a:lnTo>
                  <a:lnTo>
                    <a:pt x="2338000" y="711275"/>
                  </a:lnTo>
                  <a:lnTo>
                    <a:pt x="2291207" y="720725"/>
                  </a:lnTo>
                  <a:lnTo>
                    <a:pt x="120015" y="720725"/>
                  </a:lnTo>
                  <a:lnTo>
                    <a:pt x="73294" y="711275"/>
                  </a:lnTo>
                  <a:lnTo>
                    <a:pt x="35147" y="685514"/>
                  </a:lnTo>
                  <a:lnTo>
                    <a:pt x="9429" y="647322"/>
                  </a:lnTo>
                  <a:lnTo>
                    <a:pt x="0" y="600583"/>
                  </a:lnTo>
                  <a:lnTo>
                    <a:pt x="0" y="12001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46554" y="876681"/>
            <a:ext cx="15754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31140">
              <a:lnSpc>
                <a:spcPct val="100000"/>
              </a:lnSpc>
              <a:spcBef>
                <a:spcPts val="105"/>
              </a:spcBef>
            </a:pP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PEPTIDE  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FO</a:t>
            </a: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b="0" spc="-1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TI</a:t>
            </a: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3850" y="1873250"/>
            <a:ext cx="5311775" cy="314007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412750" marR="141605" indent="-321945">
              <a:lnSpc>
                <a:spcPct val="100000"/>
              </a:lnSpc>
              <a:spcBef>
                <a:spcPts val="350"/>
              </a:spcBef>
              <a:buFont typeface="Wingdings"/>
              <a:buChar char=""/>
              <a:tabLst>
                <a:tab pos="378460" algn="l"/>
              </a:tabLst>
            </a:pPr>
            <a:r>
              <a:rPr sz="1800" dirty="0">
                <a:latin typeface="Verdana"/>
                <a:cs typeface="Verdana"/>
              </a:rPr>
              <a:t>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are linked serially </a:t>
            </a:r>
            <a:r>
              <a:rPr sz="1800" spc="-5" dirty="0">
                <a:latin typeface="Verdana"/>
                <a:cs typeface="Verdana"/>
              </a:rPr>
              <a:t>by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peptide  bonds (-CONH-) </a:t>
            </a:r>
            <a:r>
              <a:rPr sz="1800" dirty="0">
                <a:latin typeface="Verdana"/>
                <a:cs typeface="Verdana"/>
              </a:rPr>
              <a:t>formed </a:t>
            </a:r>
            <a:r>
              <a:rPr sz="1800" spc="-10" dirty="0">
                <a:latin typeface="Verdana"/>
                <a:cs typeface="Verdana"/>
              </a:rPr>
              <a:t>between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</a:t>
            </a:r>
            <a:endParaRPr sz="1800">
              <a:latin typeface="Verdana"/>
              <a:cs typeface="Verdana"/>
            </a:endParaRPr>
          </a:p>
          <a:p>
            <a:pPr marL="41275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(-NH2) </a:t>
            </a:r>
            <a:r>
              <a:rPr sz="1800" dirty="0">
                <a:latin typeface="Verdana"/>
                <a:cs typeface="Verdana"/>
              </a:rPr>
              <a:t>of one amino acid and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</a:t>
            </a:r>
            <a:endParaRPr sz="1800">
              <a:latin typeface="Verdana"/>
              <a:cs typeface="Verdana"/>
            </a:endParaRPr>
          </a:p>
          <a:p>
            <a:pPr marL="412750">
              <a:lnSpc>
                <a:spcPct val="100000"/>
              </a:lnSpc>
              <a:tabLst>
                <a:tab pos="1574800" algn="l"/>
              </a:tabLst>
            </a:pPr>
            <a:r>
              <a:rPr sz="1800" spc="-5" dirty="0">
                <a:latin typeface="Verdana"/>
                <a:cs typeface="Verdana"/>
              </a:rPr>
              <a:t>(-COOH)	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adjacent </a:t>
            </a:r>
            <a:r>
              <a:rPr sz="1800" dirty="0">
                <a:latin typeface="Verdana"/>
                <a:cs typeface="Verdana"/>
              </a:rPr>
              <a:t>amino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acid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412750" marR="417830" indent="-321945">
              <a:lnSpc>
                <a:spcPct val="100000"/>
              </a:lnSpc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Chain having </a:t>
            </a:r>
            <a:r>
              <a:rPr sz="1800" dirty="0">
                <a:latin typeface="Verdana"/>
                <a:cs typeface="Verdana"/>
              </a:rPr>
              <a:t>2 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linked </a:t>
            </a:r>
            <a:r>
              <a:rPr sz="1800" spc="-5" dirty="0">
                <a:latin typeface="Verdana"/>
                <a:cs typeface="Verdana"/>
              </a:rPr>
              <a:t>by </a:t>
            </a:r>
            <a:r>
              <a:rPr sz="1800" dirty="0">
                <a:latin typeface="Verdana"/>
                <a:cs typeface="Verdana"/>
              </a:rPr>
              <a:t>a  </a:t>
            </a:r>
            <a:r>
              <a:rPr sz="1800" spc="-5" dirty="0">
                <a:latin typeface="Verdana"/>
                <a:cs typeface="Verdana"/>
              </a:rPr>
              <a:t>peptide bond </a:t>
            </a:r>
            <a:r>
              <a:rPr sz="1800" dirty="0">
                <a:latin typeface="Verdana"/>
                <a:cs typeface="Verdana"/>
              </a:rPr>
              <a:t>is called as a </a:t>
            </a:r>
            <a:r>
              <a:rPr sz="1800" spc="-5" dirty="0">
                <a:latin typeface="Verdana"/>
                <a:cs typeface="Verdana"/>
              </a:rPr>
              <a:t>DIPEPTIDE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"/>
            </a:pPr>
            <a:endParaRPr sz="1750">
              <a:latin typeface="Verdana"/>
              <a:cs typeface="Verdana"/>
            </a:endParaRPr>
          </a:p>
          <a:p>
            <a:pPr marL="412750" marR="360680" indent="-321945" algn="just">
              <a:lnSpc>
                <a:spcPct val="100000"/>
              </a:lnSpc>
              <a:buFont typeface="Wingdings"/>
              <a:buChar char=""/>
              <a:tabLst>
                <a:tab pos="378460" algn="l"/>
              </a:tabLst>
            </a:pPr>
            <a:r>
              <a:rPr sz="1800" spc="-5" dirty="0">
                <a:latin typeface="Verdana"/>
                <a:cs typeface="Verdana"/>
              </a:rPr>
              <a:t>The sequence </a:t>
            </a:r>
            <a:r>
              <a:rPr sz="1800" dirty="0">
                <a:latin typeface="Verdana"/>
                <a:cs typeface="Verdana"/>
              </a:rPr>
              <a:t>of amino </a:t>
            </a:r>
            <a:r>
              <a:rPr sz="1800" spc="-5" dirty="0">
                <a:latin typeface="Verdana"/>
                <a:cs typeface="Verdana"/>
              </a:rPr>
              <a:t>acids present </a:t>
            </a:r>
            <a:r>
              <a:rPr sz="1800" dirty="0">
                <a:latin typeface="Verdana"/>
                <a:cs typeface="Verdana"/>
              </a:rPr>
              <a:t>in  a </a:t>
            </a:r>
            <a:r>
              <a:rPr sz="1800" spc="-5" dirty="0">
                <a:latin typeface="Verdana"/>
                <a:cs typeface="Verdana"/>
              </a:rPr>
              <a:t>polypeptide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specific </a:t>
            </a:r>
            <a:r>
              <a:rPr sz="1800" dirty="0">
                <a:latin typeface="Verdana"/>
                <a:cs typeface="Verdana"/>
              </a:rPr>
              <a:t>for a </a:t>
            </a:r>
            <a:r>
              <a:rPr sz="1800" spc="-5" dirty="0">
                <a:latin typeface="Verdana"/>
                <a:cs typeface="Verdana"/>
              </a:rPr>
              <a:t>particular  protein.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30952" y="784859"/>
            <a:ext cx="3526790" cy="4997450"/>
            <a:chOff x="5330952" y="784859"/>
            <a:chExt cx="3526790" cy="4997450"/>
          </a:xfrm>
        </p:grpSpPr>
        <p:sp>
          <p:nvSpPr>
            <p:cNvPr id="8" name="object 8"/>
            <p:cNvSpPr/>
            <p:nvPr/>
          </p:nvSpPr>
          <p:spPr>
            <a:xfrm>
              <a:off x="5330952" y="784859"/>
              <a:ext cx="3526536" cy="49971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22976" y="976312"/>
              <a:ext cx="3143250" cy="46132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1037" y="670899"/>
            <a:ext cx="2454275" cy="763270"/>
            <a:chOff x="501037" y="670899"/>
            <a:chExt cx="2454275" cy="763270"/>
          </a:xfrm>
        </p:grpSpPr>
        <p:sp>
          <p:nvSpPr>
            <p:cNvPr id="3" name="object 3"/>
            <p:cNvSpPr/>
            <p:nvPr/>
          </p:nvSpPr>
          <p:spPr>
            <a:xfrm>
              <a:off x="522287" y="692150"/>
              <a:ext cx="2411730" cy="720725"/>
            </a:xfrm>
            <a:custGeom>
              <a:avLst/>
              <a:gdLst/>
              <a:ahLst/>
              <a:cxnLst/>
              <a:rect l="l" t="t" r="r" b="b"/>
              <a:pathLst>
                <a:path w="2411730" h="720725">
                  <a:moveTo>
                    <a:pt x="2291270" y="0"/>
                  </a:moveTo>
                  <a:lnTo>
                    <a:pt x="120129" y="0"/>
                  </a:lnTo>
                  <a:lnTo>
                    <a:pt x="73369" y="9431"/>
                  </a:lnTo>
                  <a:lnTo>
                    <a:pt x="35185" y="35163"/>
                  </a:lnTo>
                  <a:lnTo>
                    <a:pt x="9440" y="73348"/>
                  </a:lnTo>
                  <a:lnTo>
                    <a:pt x="0" y="120141"/>
                  </a:lnTo>
                  <a:lnTo>
                    <a:pt x="0" y="600583"/>
                  </a:lnTo>
                  <a:lnTo>
                    <a:pt x="9440" y="647376"/>
                  </a:lnTo>
                  <a:lnTo>
                    <a:pt x="35185" y="685561"/>
                  </a:lnTo>
                  <a:lnTo>
                    <a:pt x="73369" y="711293"/>
                  </a:lnTo>
                  <a:lnTo>
                    <a:pt x="120129" y="720725"/>
                  </a:lnTo>
                  <a:lnTo>
                    <a:pt x="2291270" y="720725"/>
                  </a:lnTo>
                  <a:lnTo>
                    <a:pt x="2338064" y="711293"/>
                  </a:lnTo>
                  <a:lnTo>
                    <a:pt x="2376249" y="685561"/>
                  </a:lnTo>
                  <a:lnTo>
                    <a:pt x="2401980" y="647376"/>
                  </a:lnTo>
                  <a:lnTo>
                    <a:pt x="2411412" y="600583"/>
                  </a:lnTo>
                  <a:lnTo>
                    <a:pt x="2411412" y="120141"/>
                  </a:lnTo>
                  <a:lnTo>
                    <a:pt x="2401980" y="73348"/>
                  </a:lnTo>
                  <a:lnTo>
                    <a:pt x="2376249" y="35163"/>
                  </a:lnTo>
                  <a:lnTo>
                    <a:pt x="2338064" y="9431"/>
                  </a:lnTo>
                  <a:lnTo>
                    <a:pt x="2291270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2287" y="692150"/>
              <a:ext cx="2411730" cy="720725"/>
            </a:xfrm>
            <a:custGeom>
              <a:avLst/>
              <a:gdLst/>
              <a:ahLst/>
              <a:cxnLst/>
              <a:rect l="l" t="t" r="r" b="b"/>
              <a:pathLst>
                <a:path w="2411730" h="720725">
                  <a:moveTo>
                    <a:pt x="0" y="120141"/>
                  </a:moveTo>
                  <a:lnTo>
                    <a:pt x="9440" y="73348"/>
                  </a:lnTo>
                  <a:lnTo>
                    <a:pt x="35185" y="35163"/>
                  </a:lnTo>
                  <a:lnTo>
                    <a:pt x="73369" y="9431"/>
                  </a:lnTo>
                  <a:lnTo>
                    <a:pt x="120129" y="0"/>
                  </a:lnTo>
                  <a:lnTo>
                    <a:pt x="2291270" y="0"/>
                  </a:lnTo>
                  <a:lnTo>
                    <a:pt x="2338064" y="9431"/>
                  </a:lnTo>
                  <a:lnTo>
                    <a:pt x="2376249" y="35163"/>
                  </a:lnTo>
                  <a:lnTo>
                    <a:pt x="2401980" y="73348"/>
                  </a:lnTo>
                  <a:lnTo>
                    <a:pt x="2411412" y="120141"/>
                  </a:lnTo>
                  <a:lnTo>
                    <a:pt x="2411412" y="600583"/>
                  </a:lnTo>
                  <a:lnTo>
                    <a:pt x="2401980" y="647376"/>
                  </a:lnTo>
                  <a:lnTo>
                    <a:pt x="2376249" y="685561"/>
                  </a:lnTo>
                  <a:lnTo>
                    <a:pt x="2338064" y="711293"/>
                  </a:lnTo>
                  <a:lnTo>
                    <a:pt x="2291270" y="720725"/>
                  </a:lnTo>
                  <a:lnTo>
                    <a:pt x="120129" y="720725"/>
                  </a:lnTo>
                  <a:lnTo>
                    <a:pt x="73369" y="711293"/>
                  </a:lnTo>
                  <a:lnTo>
                    <a:pt x="35185" y="685561"/>
                  </a:lnTo>
                  <a:lnTo>
                    <a:pt x="9440" y="647376"/>
                  </a:lnTo>
                  <a:lnTo>
                    <a:pt x="0" y="600583"/>
                  </a:lnTo>
                  <a:lnTo>
                    <a:pt x="0" y="120141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3391" y="732282"/>
            <a:ext cx="201104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4340" marR="5080" indent="-422275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FFFFFF"/>
                </a:solidFill>
                <a:latin typeface="Verdana"/>
                <a:cs typeface="Verdana"/>
              </a:rPr>
              <a:t>STRUCTURE</a:t>
            </a:r>
            <a:r>
              <a:rPr sz="2000" b="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Verdana"/>
                <a:cs typeface="Verdana"/>
              </a:rPr>
              <a:t>OF  </a:t>
            </a:r>
            <a:r>
              <a:rPr sz="2000" b="0" spc="-10" dirty="0">
                <a:solidFill>
                  <a:srgbClr val="FFFFFF"/>
                </a:solidFill>
                <a:latin typeface="Verdana"/>
                <a:cs typeface="Verdana"/>
              </a:rPr>
              <a:t>PROTEIN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19526" y="562038"/>
            <a:ext cx="5429250" cy="92265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1440" marR="765175">
              <a:lnSpc>
                <a:spcPct val="100000"/>
              </a:lnSpc>
              <a:spcBef>
                <a:spcPts val="345"/>
              </a:spcBef>
            </a:pPr>
            <a:r>
              <a:rPr sz="1800" dirty="0">
                <a:latin typeface="Verdana"/>
                <a:cs typeface="Verdana"/>
              </a:rPr>
              <a:t>4 </a:t>
            </a:r>
            <a:r>
              <a:rPr sz="1800" spc="-5" dirty="0">
                <a:latin typeface="Verdana"/>
                <a:cs typeface="Verdana"/>
              </a:rPr>
              <a:t>basic structural levels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assigned to  proteins </a:t>
            </a:r>
            <a:r>
              <a:rPr sz="1800" dirty="0">
                <a:latin typeface="Verdana"/>
                <a:cs typeface="Verdana"/>
              </a:rPr>
              <a:t>– </a:t>
            </a:r>
            <a:r>
              <a:rPr sz="1800" spc="-25" dirty="0">
                <a:latin typeface="Verdana"/>
                <a:cs typeface="Verdana"/>
              </a:rPr>
              <a:t>primary, </a:t>
            </a:r>
            <a:r>
              <a:rPr sz="1800" spc="-20" dirty="0">
                <a:latin typeface="Verdana"/>
                <a:cs typeface="Verdana"/>
              </a:rPr>
              <a:t>secondary,</a:t>
            </a:r>
            <a:r>
              <a:rPr sz="1800" spc="-5" dirty="0">
                <a:latin typeface="Verdana"/>
                <a:cs typeface="Verdana"/>
              </a:rPr>
              <a:t> tertiary</a:t>
            </a:r>
            <a:endParaRPr sz="1800">
              <a:latin typeface="Verdana"/>
              <a:cs typeface="Verdana"/>
            </a:endParaRPr>
          </a:p>
          <a:p>
            <a:pPr marL="130492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Verdana"/>
                <a:cs typeface="Verdana"/>
              </a:rPr>
              <a:t>and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quaternary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50299" y="1894925"/>
            <a:ext cx="1555750" cy="547370"/>
            <a:chOff x="950299" y="1894925"/>
            <a:chExt cx="1555750" cy="547370"/>
          </a:xfrm>
        </p:grpSpPr>
        <p:sp>
          <p:nvSpPr>
            <p:cNvPr id="8" name="object 8"/>
            <p:cNvSpPr/>
            <p:nvPr/>
          </p:nvSpPr>
          <p:spPr>
            <a:xfrm>
              <a:off x="971550" y="1916176"/>
              <a:ext cx="1513205" cy="504825"/>
            </a:xfrm>
            <a:custGeom>
              <a:avLst/>
              <a:gdLst/>
              <a:ahLst/>
              <a:cxnLst/>
              <a:rect l="l" t="t" r="r" b="b"/>
              <a:pathLst>
                <a:path w="1513205" h="504825">
                  <a:moveTo>
                    <a:pt x="1428750" y="0"/>
                  </a:moveTo>
                  <a:lnTo>
                    <a:pt x="84137" y="0"/>
                  </a:lnTo>
                  <a:lnTo>
                    <a:pt x="51386" y="6600"/>
                  </a:lnTo>
                  <a:lnTo>
                    <a:pt x="24642" y="24606"/>
                  </a:lnTo>
                  <a:lnTo>
                    <a:pt x="6611" y="51327"/>
                  </a:lnTo>
                  <a:lnTo>
                    <a:pt x="0" y="84074"/>
                  </a:lnTo>
                  <a:lnTo>
                    <a:pt x="0" y="420624"/>
                  </a:lnTo>
                  <a:lnTo>
                    <a:pt x="6611" y="453389"/>
                  </a:lnTo>
                  <a:lnTo>
                    <a:pt x="24642" y="480155"/>
                  </a:lnTo>
                  <a:lnTo>
                    <a:pt x="51386" y="498205"/>
                  </a:lnTo>
                  <a:lnTo>
                    <a:pt x="84137" y="504825"/>
                  </a:lnTo>
                  <a:lnTo>
                    <a:pt x="1428750" y="504825"/>
                  </a:lnTo>
                  <a:lnTo>
                    <a:pt x="1461516" y="498205"/>
                  </a:lnTo>
                  <a:lnTo>
                    <a:pt x="1488281" y="480155"/>
                  </a:lnTo>
                  <a:lnTo>
                    <a:pt x="1506331" y="453389"/>
                  </a:lnTo>
                  <a:lnTo>
                    <a:pt x="1512951" y="420624"/>
                  </a:lnTo>
                  <a:lnTo>
                    <a:pt x="1512951" y="84074"/>
                  </a:lnTo>
                  <a:lnTo>
                    <a:pt x="1506331" y="51327"/>
                  </a:lnTo>
                  <a:lnTo>
                    <a:pt x="1488281" y="24606"/>
                  </a:lnTo>
                  <a:lnTo>
                    <a:pt x="1461516" y="6600"/>
                  </a:lnTo>
                  <a:lnTo>
                    <a:pt x="1428750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1550" y="1916176"/>
              <a:ext cx="1513205" cy="504825"/>
            </a:xfrm>
            <a:custGeom>
              <a:avLst/>
              <a:gdLst/>
              <a:ahLst/>
              <a:cxnLst/>
              <a:rect l="l" t="t" r="r" b="b"/>
              <a:pathLst>
                <a:path w="1513205" h="504825">
                  <a:moveTo>
                    <a:pt x="0" y="84074"/>
                  </a:moveTo>
                  <a:lnTo>
                    <a:pt x="6611" y="51327"/>
                  </a:lnTo>
                  <a:lnTo>
                    <a:pt x="24642" y="24606"/>
                  </a:lnTo>
                  <a:lnTo>
                    <a:pt x="51386" y="6600"/>
                  </a:lnTo>
                  <a:lnTo>
                    <a:pt x="84137" y="0"/>
                  </a:lnTo>
                  <a:lnTo>
                    <a:pt x="1428750" y="0"/>
                  </a:lnTo>
                  <a:lnTo>
                    <a:pt x="1461515" y="6600"/>
                  </a:lnTo>
                  <a:lnTo>
                    <a:pt x="1488281" y="24606"/>
                  </a:lnTo>
                  <a:lnTo>
                    <a:pt x="1506331" y="51327"/>
                  </a:lnTo>
                  <a:lnTo>
                    <a:pt x="1512951" y="84074"/>
                  </a:lnTo>
                  <a:lnTo>
                    <a:pt x="1512951" y="420624"/>
                  </a:lnTo>
                  <a:lnTo>
                    <a:pt x="1506331" y="453389"/>
                  </a:lnTo>
                  <a:lnTo>
                    <a:pt x="1488281" y="480155"/>
                  </a:lnTo>
                  <a:lnTo>
                    <a:pt x="1461516" y="498205"/>
                  </a:lnTo>
                  <a:lnTo>
                    <a:pt x="1428750" y="504825"/>
                  </a:lnTo>
                  <a:lnTo>
                    <a:pt x="84137" y="504825"/>
                  </a:lnTo>
                  <a:lnTo>
                    <a:pt x="51386" y="498205"/>
                  </a:lnTo>
                  <a:lnTo>
                    <a:pt x="24642" y="480155"/>
                  </a:lnTo>
                  <a:lnTo>
                    <a:pt x="6611" y="453389"/>
                  </a:lnTo>
                  <a:lnTo>
                    <a:pt x="0" y="420624"/>
                  </a:lnTo>
                  <a:lnTo>
                    <a:pt x="0" y="8407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36700" y="2000757"/>
            <a:ext cx="11817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PRIMARY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5287" y="2781236"/>
            <a:ext cx="5424805" cy="31388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 marR="332740">
              <a:lnSpc>
                <a:spcPct val="100000"/>
              </a:lnSpc>
              <a:spcBef>
                <a:spcPts val="350"/>
              </a:spcBef>
            </a:pPr>
            <a:r>
              <a:rPr sz="1800" spc="-5" dirty="0">
                <a:latin typeface="Verdana"/>
                <a:cs typeface="Verdana"/>
              </a:rPr>
              <a:t>The primary structure refers to the number  </a:t>
            </a:r>
            <a:r>
              <a:rPr sz="1800" dirty="0">
                <a:latin typeface="Verdana"/>
                <a:cs typeface="Verdana"/>
              </a:rPr>
              <a:t>and linear </a:t>
            </a:r>
            <a:r>
              <a:rPr sz="1800" spc="-5" dirty="0">
                <a:latin typeface="Verdana"/>
                <a:cs typeface="Verdana"/>
              </a:rPr>
              <a:t>sequence </a:t>
            </a:r>
            <a:r>
              <a:rPr sz="1800" dirty="0">
                <a:latin typeface="Verdana"/>
                <a:cs typeface="Verdana"/>
              </a:rPr>
              <a:t>of 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 polypeptide </a:t>
            </a:r>
            <a:r>
              <a:rPr sz="1800" dirty="0">
                <a:latin typeface="Verdana"/>
                <a:cs typeface="Verdana"/>
              </a:rPr>
              <a:t>chain and </a:t>
            </a:r>
            <a:r>
              <a:rPr sz="1800" spc="-5" dirty="0">
                <a:latin typeface="Verdana"/>
                <a:cs typeface="Verdana"/>
              </a:rPr>
              <a:t>the location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 disulphide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bridges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91440" marR="31432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 primary structure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responsible </a:t>
            </a:r>
            <a:r>
              <a:rPr sz="180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the  </a:t>
            </a:r>
            <a:r>
              <a:rPr sz="1800" dirty="0">
                <a:latin typeface="Verdana"/>
                <a:cs typeface="Verdana"/>
              </a:rPr>
              <a:t>function of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protein.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91440" marR="217804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 N-terminal </a:t>
            </a:r>
            <a:r>
              <a:rPr sz="1800" dirty="0">
                <a:latin typeface="Verdana"/>
                <a:cs typeface="Verdana"/>
              </a:rPr>
              <a:t>amino acid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written </a:t>
            </a:r>
            <a:r>
              <a:rPr sz="1800" dirty="0">
                <a:latin typeface="Verdana"/>
                <a:cs typeface="Verdana"/>
              </a:rPr>
              <a:t>on </a:t>
            </a:r>
            <a:r>
              <a:rPr sz="1800" spc="-5" dirty="0">
                <a:latin typeface="Verdana"/>
                <a:cs typeface="Verdana"/>
              </a:rPr>
              <a:t>the  </a:t>
            </a:r>
            <a:r>
              <a:rPr sz="1800" dirty="0">
                <a:latin typeface="Verdana"/>
                <a:cs typeface="Verdana"/>
              </a:rPr>
              <a:t>left side </a:t>
            </a:r>
            <a:r>
              <a:rPr sz="1800" spc="-5" dirty="0">
                <a:latin typeface="Verdana"/>
                <a:cs typeface="Verdana"/>
              </a:rPr>
              <a:t>whereas the </a:t>
            </a:r>
            <a:r>
              <a:rPr sz="1800" spc="-25" dirty="0">
                <a:latin typeface="Verdana"/>
                <a:cs typeface="Verdana"/>
              </a:rPr>
              <a:t>C- </a:t>
            </a:r>
            <a:r>
              <a:rPr sz="1800" dirty="0">
                <a:latin typeface="Verdana"/>
                <a:cs typeface="Verdana"/>
              </a:rPr>
              <a:t>terminal amino acid  is </a:t>
            </a:r>
            <a:r>
              <a:rPr sz="1800" spc="-5" dirty="0">
                <a:latin typeface="Verdana"/>
                <a:cs typeface="Verdana"/>
              </a:rPr>
              <a:t>written </a:t>
            </a:r>
            <a:r>
              <a:rPr sz="1800" dirty="0">
                <a:latin typeface="Verdana"/>
                <a:cs typeface="Verdana"/>
              </a:rPr>
              <a:t>on </a:t>
            </a:r>
            <a:r>
              <a:rPr sz="1800" spc="-5" dirty="0">
                <a:latin typeface="Verdana"/>
                <a:cs typeface="Verdana"/>
              </a:rPr>
              <a:t>the right side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03747" y="2051304"/>
            <a:ext cx="3317875" cy="4521835"/>
            <a:chOff x="5603747" y="2051304"/>
            <a:chExt cx="3317875" cy="4521835"/>
          </a:xfrm>
        </p:grpSpPr>
        <p:sp>
          <p:nvSpPr>
            <p:cNvPr id="13" name="object 13"/>
            <p:cNvSpPr/>
            <p:nvPr/>
          </p:nvSpPr>
          <p:spPr>
            <a:xfrm>
              <a:off x="5603747" y="2051304"/>
              <a:ext cx="3317748" cy="45217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96025" y="2243201"/>
              <a:ext cx="2933700" cy="413854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56978" y="1028128"/>
            <a:ext cx="2922270" cy="617220"/>
            <a:chOff x="3256978" y="1028128"/>
            <a:chExt cx="2922270" cy="617220"/>
          </a:xfrm>
        </p:grpSpPr>
        <p:sp>
          <p:nvSpPr>
            <p:cNvPr id="3" name="object 3"/>
            <p:cNvSpPr/>
            <p:nvPr/>
          </p:nvSpPr>
          <p:spPr>
            <a:xfrm>
              <a:off x="3278250" y="1049401"/>
              <a:ext cx="2879725" cy="574675"/>
            </a:xfrm>
            <a:custGeom>
              <a:avLst/>
              <a:gdLst/>
              <a:ahLst/>
              <a:cxnLst/>
              <a:rect l="l" t="t" r="r" b="b"/>
              <a:pathLst>
                <a:path w="2879725" h="574675">
                  <a:moveTo>
                    <a:pt x="2783840" y="0"/>
                  </a:moveTo>
                  <a:lnTo>
                    <a:pt x="95758" y="0"/>
                  </a:lnTo>
                  <a:lnTo>
                    <a:pt x="58453" y="7514"/>
                  </a:lnTo>
                  <a:lnTo>
                    <a:pt x="28019" y="28019"/>
                  </a:lnTo>
                  <a:lnTo>
                    <a:pt x="7514" y="58453"/>
                  </a:lnTo>
                  <a:lnTo>
                    <a:pt x="0" y="95758"/>
                  </a:lnTo>
                  <a:lnTo>
                    <a:pt x="0" y="478789"/>
                  </a:lnTo>
                  <a:lnTo>
                    <a:pt x="7514" y="516114"/>
                  </a:lnTo>
                  <a:lnTo>
                    <a:pt x="28019" y="546592"/>
                  </a:lnTo>
                  <a:lnTo>
                    <a:pt x="58453" y="567140"/>
                  </a:lnTo>
                  <a:lnTo>
                    <a:pt x="95758" y="574675"/>
                  </a:lnTo>
                  <a:lnTo>
                    <a:pt x="2783840" y="574675"/>
                  </a:lnTo>
                  <a:lnTo>
                    <a:pt x="2821164" y="567140"/>
                  </a:lnTo>
                  <a:lnTo>
                    <a:pt x="2851642" y="546592"/>
                  </a:lnTo>
                  <a:lnTo>
                    <a:pt x="2872190" y="516114"/>
                  </a:lnTo>
                  <a:lnTo>
                    <a:pt x="2879725" y="478789"/>
                  </a:lnTo>
                  <a:lnTo>
                    <a:pt x="2879725" y="95758"/>
                  </a:lnTo>
                  <a:lnTo>
                    <a:pt x="2872190" y="58453"/>
                  </a:lnTo>
                  <a:lnTo>
                    <a:pt x="2851642" y="28019"/>
                  </a:lnTo>
                  <a:lnTo>
                    <a:pt x="2821164" y="7514"/>
                  </a:lnTo>
                  <a:lnTo>
                    <a:pt x="2783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78250" y="1049401"/>
              <a:ext cx="2879725" cy="574675"/>
            </a:xfrm>
            <a:custGeom>
              <a:avLst/>
              <a:gdLst/>
              <a:ahLst/>
              <a:cxnLst/>
              <a:rect l="l" t="t" r="r" b="b"/>
              <a:pathLst>
                <a:path w="2879725" h="574675">
                  <a:moveTo>
                    <a:pt x="0" y="95758"/>
                  </a:moveTo>
                  <a:lnTo>
                    <a:pt x="7514" y="58453"/>
                  </a:lnTo>
                  <a:lnTo>
                    <a:pt x="28019" y="28019"/>
                  </a:lnTo>
                  <a:lnTo>
                    <a:pt x="58453" y="7514"/>
                  </a:lnTo>
                  <a:lnTo>
                    <a:pt x="95758" y="0"/>
                  </a:lnTo>
                  <a:lnTo>
                    <a:pt x="2783840" y="0"/>
                  </a:lnTo>
                  <a:lnTo>
                    <a:pt x="2821164" y="7514"/>
                  </a:lnTo>
                  <a:lnTo>
                    <a:pt x="2851642" y="28019"/>
                  </a:lnTo>
                  <a:lnTo>
                    <a:pt x="2872190" y="58453"/>
                  </a:lnTo>
                  <a:lnTo>
                    <a:pt x="2879725" y="95758"/>
                  </a:lnTo>
                  <a:lnTo>
                    <a:pt x="2879725" y="478789"/>
                  </a:lnTo>
                  <a:lnTo>
                    <a:pt x="2872190" y="516114"/>
                  </a:lnTo>
                  <a:lnTo>
                    <a:pt x="2851642" y="546592"/>
                  </a:lnTo>
                  <a:lnTo>
                    <a:pt x="2821164" y="567140"/>
                  </a:lnTo>
                  <a:lnTo>
                    <a:pt x="2783840" y="574675"/>
                  </a:lnTo>
                  <a:lnTo>
                    <a:pt x="95758" y="574675"/>
                  </a:lnTo>
                  <a:lnTo>
                    <a:pt x="58453" y="567140"/>
                  </a:lnTo>
                  <a:lnTo>
                    <a:pt x="28019" y="546592"/>
                  </a:lnTo>
                  <a:lnTo>
                    <a:pt x="7514" y="516114"/>
                  </a:lnTo>
                  <a:lnTo>
                    <a:pt x="0" y="478789"/>
                  </a:lnTo>
                  <a:lnTo>
                    <a:pt x="0" y="95758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BIOMOLECULES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217420" y="1595627"/>
            <a:ext cx="4927600" cy="1198245"/>
            <a:chOff x="2217420" y="1595627"/>
            <a:chExt cx="4927600" cy="1198245"/>
          </a:xfrm>
        </p:grpSpPr>
        <p:sp>
          <p:nvSpPr>
            <p:cNvPr id="7" name="object 7"/>
            <p:cNvSpPr/>
            <p:nvPr/>
          </p:nvSpPr>
          <p:spPr>
            <a:xfrm>
              <a:off x="4636008" y="1595627"/>
              <a:ext cx="163067" cy="4221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18050" y="1624075"/>
              <a:ext cx="0" cy="288925"/>
            </a:xfrm>
            <a:custGeom>
              <a:avLst/>
              <a:gdLst/>
              <a:ahLst/>
              <a:cxnLst/>
              <a:rect l="l" t="t" r="r" b="b"/>
              <a:pathLst>
                <a:path h="288925">
                  <a:moveTo>
                    <a:pt x="0" y="0"/>
                  </a:moveTo>
                  <a:lnTo>
                    <a:pt x="0" y="288925"/>
                  </a:lnTo>
                </a:path>
              </a:pathLst>
            </a:custGeom>
            <a:ln w="28575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46960" y="1869947"/>
              <a:ext cx="4669536" cy="1630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14651" y="1913000"/>
              <a:ext cx="4535805" cy="0"/>
            </a:xfrm>
            <a:custGeom>
              <a:avLst/>
              <a:gdLst/>
              <a:ahLst/>
              <a:cxnLst/>
              <a:rect l="l" t="t" r="r" b="b"/>
              <a:pathLst>
                <a:path w="4535805">
                  <a:moveTo>
                    <a:pt x="0" y="0"/>
                  </a:moveTo>
                  <a:lnTo>
                    <a:pt x="4535424" y="0"/>
                  </a:lnTo>
                </a:path>
              </a:pathLst>
            </a:custGeom>
            <a:ln w="28575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17420" y="1883663"/>
              <a:ext cx="388619" cy="90982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43404" y="1912746"/>
              <a:ext cx="132715" cy="648335"/>
            </a:xfrm>
            <a:custGeom>
              <a:avLst/>
              <a:gdLst/>
              <a:ahLst/>
              <a:cxnLst/>
              <a:rect l="l" t="t" r="r" b="b"/>
              <a:pathLst>
                <a:path w="132714" h="648335">
                  <a:moveTo>
                    <a:pt x="15747" y="518287"/>
                  </a:moveTo>
                  <a:lnTo>
                    <a:pt x="8889" y="522350"/>
                  </a:lnTo>
                  <a:lnTo>
                    <a:pt x="2158" y="526414"/>
                  </a:lnTo>
                  <a:lnTo>
                    <a:pt x="0" y="535304"/>
                  </a:lnTo>
                  <a:lnTo>
                    <a:pt x="68071" y="647953"/>
                  </a:lnTo>
                  <a:lnTo>
                    <a:pt x="83945" y="619760"/>
                  </a:lnTo>
                  <a:lnTo>
                    <a:pt x="53339" y="619760"/>
                  </a:lnTo>
                  <a:lnTo>
                    <a:pt x="52561" y="567024"/>
                  </a:lnTo>
                  <a:lnTo>
                    <a:pt x="28575" y="527303"/>
                  </a:lnTo>
                  <a:lnTo>
                    <a:pt x="24510" y="520445"/>
                  </a:lnTo>
                  <a:lnTo>
                    <a:pt x="15747" y="518287"/>
                  </a:lnTo>
                  <a:close/>
                </a:path>
                <a:path w="132714" h="648335">
                  <a:moveTo>
                    <a:pt x="52561" y="567024"/>
                  </a:moveTo>
                  <a:lnTo>
                    <a:pt x="53339" y="619760"/>
                  </a:lnTo>
                  <a:lnTo>
                    <a:pt x="81914" y="619378"/>
                  </a:lnTo>
                  <a:lnTo>
                    <a:pt x="81815" y="612648"/>
                  </a:lnTo>
                  <a:lnTo>
                    <a:pt x="55118" y="612648"/>
                  </a:lnTo>
                  <a:lnTo>
                    <a:pt x="67187" y="591243"/>
                  </a:lnTo>
                  <a:lnTo>
                    <a:pt x="52561" y="567024"/>
                  </a:lnTo>
                  <a:close/>
                </a:path>
                <a:path w="132714" h="648335">
                  <a:moveTo>
                    <a:pt x="116458" y="516889"/>
                  </a:moveTo>
                  <a:lnTo>
                    <a:pt x="107822" y="519302"/>
                  </a:lnTo>
                  <a:lnTo>
                    <a:pt x="103885" y="526161"/>
                  </a:lnTo>
                  <a:lnTo>
                    <a:pt x="81134" y="566509"/>
                  </a:lnTo>
                  <a:lnTo>
                    <a:pt x="81914" y="619378"/>
                  </a:lnTo>
                  <a:lnTo>
                    <a:pt x="53339" y="619760"/>
                  </a:lnTo>
                  <a:lnTo>
                    <a:pt x="83945" y="619760"/>
                  </a:lnTo>
                  <a:lnTo>
                    <a:pt x="128777" y="540130"/>
                  </a:lnTo>
                  <a:lnTo>
                    <a:pt x="132714" y="533273"/>
                  </a:lnTo>
                  <a:lnTo>
                    <a:pt x="130175" y="524637"/>
                  </a:lnTo>
                  <a:lnTo>
                    <a:pt x="123316" y="520700"/>
                  </a:lnTo>
                  <a:lnTo>
                    <a:pt x="116458" y="516889"/>
                  </a:lnTo>
                  <a:close/>
                </a:path>
                <a:path w="132714" h="648335">
                  <a:moveTo>
                    <a:pt x="67187" y="591243"/>
                  </a:moveTo>
                  <a:lnTo>
                    <a:pt x="55118" y="612648"/>
                  </a:lnTo>
                  <a:lnTo>
                    <a:pt x="79882" y="612266"/>
                  </a:lnTo>
                  <a:lnTo>
                    <a:pt x="67187" y="591243"/>
                  </a:lnTo>
                  <a:close/>
                </a:path>
                <a:path w="132714" h="648335">
                  <a:moveTo>
                    <a:pt x="81134" y="566509"/>
                  </a:moveTo>
                  <a:lnTo>
                    <a:pt x="67187" y="591243"/>
                  </a:lnTo>
                  <a:lnTo>
                    <a:pt x="79882" y="612266"/>
                  </a:lnTo>
                  <a:lnTo>
                    <a:pt x="55118" y="612648"/>
                  </a:lnTo>
                  <a:lnTo>
                    <a:pt x="81815" y="612648"/>
                  </a:lnTo>
                  <a:lnTo>
                    <a:pt x="81134" y="566509"/>
                  </a:lnTo>
                  <a:close/>
                </a:path>
                <a:path w="132714" h="648335">
                  <a:moveTo>
                    <a:pt x="72770" y="0"/>
                  </a:moveTo>
                  <a:lnTo>
                    <a:pt x="44195" y="380"/>
                  </a:lnTo>
                  <a:lnTo>
                    <a:pt x="52561" y="567024"/>
                  </a:lnTo>
                  <a:lnTo>
                    <a:pt x="67187" y="591243"/>
                  </a:lnTo>
                  <a:lnTo>
                    <a:pt x="81134" y="566509"/>
                  </a:lnTo>
                  <a:lnTo>
                    <a:pt x="72770" y="0"/>
                  </a:lnTo>
                  <a:close/>
                </a:path>
              </a:pathLst>
            </a:custGeom>
            <a:solidFill>
              <a:srgbClr val="9F29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55891" y="1883663"/>
              <a:ext cx="388620" cy="9098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83780" y="1912873"/>
              <a:ext cx="132715" cy="648335"/>
            </a:xfrm>
            <a:custGeom>
              <a:avLst/>
              <a:gdLst/>
              <a:ahLst/>
              <a:cxnLst/>
              <a:rect l="l" t="t" r="r" b="b"/>
              <a:pathLst>
                <a:path w="132715" h="648335">
                  <a:moveTo>
                    <a:pt x="15875" y="517398"/>
                  </a:moveTo>
                  <a:lnTo>
                    <a:pt x="9144" y="521462"/>
                  </a:lnTo>
                  <a:lnTo>
                    <a:pt x="2286" y="525399"/>
                  </a:lnTo>
                  <a:lnTo>
                    <a:pt x="0" y="534162"/>
                  </a:lnTo>
                  <a:lnTo>
                    <a:pt x="66294" y="647826"/>
                  </a:lnTo>
                  <a:lnTo>
                    <a:pt x="82808" y="619505"/>
                  </a:lnTo>
                  <a:lnTo>
                    <a:pt x="51943" y="619505"/>
                  </a:lnTo>
                  <a:lnTo>
                    <a:pt x="51943" y="566576"/>
                  </a:lnTo>
                  <a:lnTo>
                    <a:pt x="28575" y="526541"/>
                  </a:lnTo>
                  <a:lnTo>
                    <a:pt x="24638" y="519684"/>
                  </a:lnTo>
                  <a:lnTo>
                    <a:pt x="15875" y="517398"/>
                  </a:lnTo>
                  <a:close/>
                </a:path>
                <a:path w="132715" h="648335">
                  <a:moveTo>
                    <a:pt x="51943" y="566576"/>
                  </a:moveTo>
                  <a:lnTo>
                    <a:pt x="51943" y="619505"/>
                  </a:lnTo>
                  <a:lnTo>
                    <a:pt x="80518" y="619505"/>
                  </a:lnTo>
                  <a:lnTo>
                    <a:pt x="80518" y="612266"/>
                  </a:lnTo>
                  <a:lnTo>
                    <a:pt x="53975" y="612266"/>
                  </a:lnTo>
                  <a:lnTo>
                    <a:pt x="66294" y="591162"/>
                  </a:lnTo>
                  <a:lnTo>
                    <a:pt x="51943" y="566576"/>
                  </a:lnTo>
                  <a:close/>
                </a:path>
                <a:path w="132715" h="648335">
                  <a:moveTo>
                    <a:pt x="116713" y="517398"/>
                  </a:moveTo>
                  <a:lnTo>
                    <a:pt x="107950" y="519684"/>
                  </a:lnTo>
                  <a:lnTo>
                    <a:pt x="104013" y="526541"/>
                  </a:lnTo>
                  <a:lnTo>
                    <a:pt x="80645" y="566576"/>
                  </a:lnTo>
                  <a:lnTo>
                    <a:pt x="80518" y="619505"/>
                  </a:lnTo>
                  <a:lnTo>
                    <a:pt x="82808" y="619505"/>
                  </a:lnTo>
                  <a:lnTo>
                    <a:pt x="132588" y="534162"/>
                  </a:lnTo>
                  <a:lnTo>
                    <a:pt x="130301" y="525399"/>
                  </a:lnTo>
                  <a:lnTo>
                    <a:pt x="123444" y="521462"/>
                  </a:lnTo>
                  <a:lnTo>
                    <a:pt x="116713" y="517398"/>
                  </a:lnTo>
                  <a:close/>
                </a:path>
                <a:path w="132715" h="648335">
                  <a:moveTo>
                    <a:pt x="66294" y="591162"/>
                  </a:moveTo>
                  <a:lnTo>
                    <a:pt x="53975" y="612266"/>
                  </a:lnTo>
                  <a:lnTo>
                    <a:pt x="78613" y="612266"/>
                  </a:lnTo>
                  <a:lnTo>
                    <a:pt x="66294" y="591162"/>
                  </a:lnTo>
                  <a:close/>
                </a:path>
                <a:path w="132715" h="648335">
                  <a:moveTo>
                    <a:pt x="80518" y="566793"/>
                  </a:moveTo>
                  <a:lnTo>
                    <a:pt x="66294" y="591162"/>
                  </a:lnTo>
                  <a:lnTo>
                    <a:pt x="78613" y="612266"/>
                  </a:lnTo>
                  <a:lnTo>
                    <a:pt x="80518" y="612266"/>
                  </a:lnTo>
                  <a:lnTo>
                    <a:pt x="80518" y="566793"/>
                  </a:lnTo>
                  <a:close/>
                </a:path>
                <a:path w="132715" h="648335">
                  <a:moveTo>
                    <a:pt x="80518" y="0"/>
                  </a:moveTo>
                  <a:lnTo>
                    <a:pt x="51943" y="0"/>
                  </a:lnTo>
                  <a:lnTo>
                    <a:pt x="52070" y="566793"/>
                  </a:lnTo>
                  <a:lnTo>
                    <a:pt x="66294" y="591162"/>
                  </a:lnTo>
                  <a:lnTo>
                    <a:pt x="80518" y="566793"/>
                  </a:lnTo>
                  <a:lnTo>
                    <a:pt x="80518" y="0"/>
                  </a:lnTo>
                  <a:close/>
                </a:path>
              </a:pathLst>
            </a:custGeom>
            <a:solidFill>
              <a:srgbClr val="9F29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863344" y="2592704"/>
            <a:ext cx="1109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Inorganic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58203" y="2592704"/>
            <a:ext cx="9093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Or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g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an</a:t>
            </a:r>
            <a:r>
              <a:rPr sz="1800" u="heavy" spc="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i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97126" y="2935287"/>
            <a:ext cx="1141730" cy="922655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 marR="92710">
              <a:lnSpc>
                <a:spcPct val="100000"/>
              </a:lnSpc>
              <a:spcBef>
                <a:spcPts val="350"/>
              </a:spcBef>
            </a:pPr>
            <a:r>
              <a:rPr sz="1800" spc="-5" dirty="0">
                <a:latin typeface="Verdana"/>
                <a:cs typeface="Verdana"/>
              </a:rPr>
              <a:t>M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ne</a:t>
            </a:r>
            <a:r>
              <a:rPr sz="1800" spc="-45" dirty="0">
                <a:latin typeface="Verdana"/>
                <a:cs typeface="Verdana"/>
              </a:rPr>
              <a:t>r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s  </a:t>
            </a:r>
            <a:r>
              <a:rPr sz="1800" spc="-5" dirty="0">
                <a:latin typeface="Verdana"/>
                <a:cs typeface="Verdana"/>
              </a:rPr>
              <a:t>Gases  </a:t>
            </a:r>
            <a:r>
              <a:rPr sz="1800" spc="-20" dirty="0">
                <a:latin typeface="Verdana"/>
                <a:cs typeface="Verdana"/>
              </a:rPr>
              <a:t>Water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31001" y="2921000"/>
            <a:ext cx="1870075" cy="2308225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sz="1800" spc="-10" dirty="0">
                <a:latin typeface="Verdana"/>
                <a:cs typeface="Verdana"/>
              </a:rPr>
              <a:t>Carbohydrates</a:t>
            </a:r>
            <a:endParaRPr sz="1800">
              <a:latin typeface="Verdana"/>
              <a:cs typeface="Verdana"/>
            </a:endParaRPr>
          </a:p>
          <a:p>
            <a:pPr marL="92075" marR="38608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Lipids  </a:t>
            </a:r>
            <a:r>
              <a:rPr sz="1800" dirty="0">
                <a:latin typeface="Verdana"/>
                <a:cs typeface="Verdana"/>
              </a:rPr>
              <a:t>Amino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acids  Proteins  Enzymes  Nucleotides</a:t>
            </a:r>
            <a:endParaRPr sz="1800">
              <a:latin typeface="Verdana"/>
              <a:cs typeface="Verdana"/>
            </a:endParaRPr>
          </a:p>
          <a:p>
            <a:pPr marL="92075" marR="29146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Nucleic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acids  </a:t>
            </a:r>
            <a:r>
              <a:rPr sz="1800" dirty="0">
                <a:latin typeface="Verdana"/>
                <a:cs typeface="Verdana"/>
              </a:rPr>
              <a:t>Vitamins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7062" y="886799"/>
            <a:ext cx="1986280" cy="547370"/>
            <a:chOff x="447062" y="886799"/>
            <a:chExt cx="1986280" cy="547370"/>
          </a:xfrm>
        </p:grpSpPr>
        <p:sp>
          <p:nvSpPr>
            <p:cNvPr id="3" name="object 3"/>
            <p:cNvSpPr/>
            <p:nvPr/>
          </p:nvSpPr>
          <p:spPr>
            <a:xfrm>
              <a:off x="468312" y="908050"/>
              <a:ext cx="1943735" cy="504825"/>
            </a:xfrm>
            <a:custGeom>
              <a:avLst/>
              <a:gdLst/>
              <a:ahLst/>
              <a:cxnLst/>
              <a:rect l="l" t="t" r="r" b="b"/>
              <a:pathLst>
                <a:path w="1943735" h="504825">
                  <a:moveTo>
                    <a:pt x="1858962" y="0"/>
                  </a:moveTo>
                  <a:lnTo>
                    <a:pt x="84137" y="0"/>
                  </a:lnTo>
                  <a:lnTo>
                    <a:pt x="51386" y="6619"/>
                  </a:lnTo>
                  <a:lnTo>
                    <a:pt x="24642" y="24669"/>
                  </a:lnTo>
                  <a:lnTo>
                    <a:pt x="6611" y="51435"/>
                  </a:lnTo>
                  <a:lnTo>
                    <a:pt x="0" y="84200"/>
                  </a:lnTo>
                  <a:lnTo>
                    <a:pt x="0" y="420624"/>
                  </a:lnTo>
                  <a:lnTo>
                    <a:pt x="6611" y="453389"/>
                  </a:lnTo>
                  <a:lnTo>
                    <a:pt x="24642" y="480155"/>
                  </a:lnTo>
                  <a:lnTo>
                    <a:pt x="51386" y="498205"/>
                  </a:lnTo>
                  <a:lnTo>
                    <a:pt x="84137" y="504825"/>
                  </a:lnTo>
                  <a:lnTo>
                    <a:pt x="1858962" y="504825"/>
                  </a:lnTo>
                  <a:lnTo>
                    <a:pt x="1891728" y="498205"/>
                  </a:lnTo>
                  <a:lnTo>
                    <a:pt x="1918493" y="480155"/>
                  </a:lnTo>
                  <a:lnTo>
                    <a:pt x="1936543" y="453389"/>
                  </a:lnTo>
                  <a:lnTo>
                    <a:pt x="1943163" y="420624"/>
                  </a:lnTo>
                  <a:lnTo>
                    <a:pt x="1943163" y="84200"/>
                  </a:lnTo>
                  <a:lnTo>
                    <a:pt x="1936543" y="51435"/>
                  </a:lnTo>
                  <a:lnTo>
                    <a:pt x="1918493" y="24669"/>
                  </a:lnTo>
                  <a:lnTo>
                    <a:pt x="1891728" y="6619"/>
                  </a:lnTo>
                  <a:lnTo>
                    <a:pt x="1858962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8312" y="908050"/>
              <a:ext cx="1943735" cy="504825"/>
            </a:xfrm>
            <a:custGeom>
              <a:avLst/>
              <a:gdLst/>
              <a:ahLst/>
              <a:cxnLst/>
              <a:rect l="l" t="t" r="r" b="b"/>
              <a:pathLst>
                <a:path w="1943735" h="504825">
                  <a:moveTo>
                    <a:pt x="0" y="84200"/>
                  </a:moveTo>
                  <a:lnTo>
                    <a:pt x="6611" y="51435"/>
                  </a:lnTo>
                  <a:lnTo>
                    <a:pt x="24642" y="24669"/>
                  </a:lnTo>
                  <a:lnTo>
                    <a:pt x="51386" y="6619"/>
                  </a:lnTo>
                  <a:lnTo>
                    <a:pt x="84137" y="0"/>
                  </a:lnTo>
                  <a:lnTo>
                    <a:pt x="1858962" y="0"/>
                  </a:lnTo>
                  <a:lnTo>
                    <a:pt x="1891728" y="6619"/>
                  </a:lnTo>
                  <a:lnTo>
                    <a:pt x="1918493" y="24669"/>
                  </a:lnTo>
                  <a:lnTo>
                    <a:pt x="1936543" y="51435"/>
                  </a:lnTo>
                  <a:lnTo>
                    <a:pt x="1943163" y="84200"/>
                  </a:lnTo>
                  <a:lnTo>
                    <a:pt x="1943163" y="420624"/>
                  </a:lnTo>
                  <a:lnTo>
                    <a:pt x="1936543" y="453389"/>
                  </a:lnTo>
                  <a:lnTo>
                    <a:pt x="1918493" y="480155"/>
                  </a:lnTo>
                  <a:lnTo>
                    <a:pt x="1891728" y="498205"/>
                  </a:lnTo>
                  <a:lnTo>
                    <a:pt x="1858962" y="504825"/>
                  </a:lnTo>
                  <a:lnTo>
                    <a:pt x="84137" y="504825"/>
                  </a:lnTo>
                  <a:lnTo>
                    <a:pt x="51386" y="498205"/>
                  </a:lnTo>
                  <a:lnTo>
                    <a:pt x="24642" y="480155"/>
                  </a:lnTo>
                  <a:lnTo>
                    <a:pt x="6611" y="453389"/>
                  </a:lnTo>
                  <a:lnTo>
                    <a:pt x="0" y="420624"/>
                  </a:lnTo>
                  <a:lnTo>
                    <a:pt x="0" y="84200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25551" y="992505"/>
            <a:ext cx="16300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SECONDARY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59626" y="2852801"/>
            <a:ext cx="2004949" cy="2951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75843" y="2660904"/>
            <a:ext cx="6216650" cy="3335020"/>
            <a:chOff x="275843" y="2660904"/>
            <a:chExt cx="6216650" cy="3335020"/>
          </a:xfrm>
        </p:grpSpPr>
        <p:sp>
          <p:nvSpPr>
            <p:cNvPr id="8" name="object 8"/>
            <p:cNvSpPr/>
            <p:nvPr/>
          </p:nvSpPr>
          <p:spPr>
            <a:xfrm>
              <a:off x="275843" y="2660904"/>
              <a:ext cx="3241548" cy="33345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8312" y="2852801"/>
              <a:ext cx="2857500" cy="29510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7955" y="2660904"/>
              <a:ext cx="3034283" cy="33345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49726" y="2852801"/>
              <a:ext cx="2651125" cy="295109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597150" y="496951"/>
            <a:ext cx="6067425" cy="147828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1440" marR="122555">
              <a:lnSpc>
                <a:spcPct val="100000"/>
              </a:lnSpc>
              <a:spcBef>
                <a:spcPts val="345"/>
              </a:spcBef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folding 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linear chain into a </a:t>
            </a:r>
            <a:r>
              <a:rPr sz="1800" spc="-5" dirty="0">
                <a:latin typeface="Verdana"/>
                <a:cs typeface="Verdana"/>
              </a:rPr>
              <a:t>specific </a:t>
            </a:r>
            <a:r>
              <a:rPr sz="1800" dirty="0">
                <a:latin typeface="Verdana"/>
                <a:cs typeface="Verdana"/>
              </a:rPr>
              <a:t>coiled  </a:t>
            </a:r>
            <a:r>
              <a:rPr sz="1800" spc="-5" dirty="0">
                <a:latin typeface="Verdana"/>
                <a:cs typeface="Verdana"/>
              </a:rPr>
              <a:t>structure </a:t>
            </a:r>
            <a:r>
              <a:rPr sz="1800" dirty="0">
                <a:latin typeface="Verdana"/>
                <a:cs typeface="Verdana"/>
              </a:rPr>
              <a:t>is called as </a:t>
            </a:r>
            <a:r>
              <a:rPr sz="1800" spc="-5" dirty="0">
                <a:latin typeface="Verdana"/>
                <a:cs typeface="Verdana"/>
              </a:rPr>
              <a:t>secondary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structure.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91440" marR="408305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3 </a:t>
            </a:r>
            <a:r>
              <a:rPr sz="1800" spc="-10" dirty="0">
                <a:latin typeface="Verdana"/>
                <a:cs typeface="Verdana"/>
              </a:rPr>
              <a:t>types </a:t>
            </a:r>
            <a:r>
              <a:rPr sz="1800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α- </a:t>
            </a:r>
            <a:r>
              <a:rPr sz="1800" dirty="0">
                <a:latin typeface="Verdana"/>
                <a:cs typeface="Verdana"/>
              </a:rPr>
              <a:t>helix, </a:t>
            </a:r>
            <a:r>
              <a:rPr sz="1800" spc="-5" dirty="0">
                <a:latin typeface="Verdana"/>
                <a:cs typeface="Verdana"/>
              </a:rPr>
              <a:t>β- pleated sheet </a:t>
            </a:r>
            <a:r>
              <a:rPr sz="1800" dirty="0">
                <a:latin typeface="Verdana"/>
                <a:cs typeface="Verdana"/>
              </a:rPr>
              <a:t>and collagen  helix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14042" y="6012891"/>
            <a:ext cx="89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α-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helix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11548" y="5982716"/>
            <a:ext cx="1905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β- pleated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sheet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12406" y="6012891"/>
            <a:ext cx="16344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Collagen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helix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7062" y="886799"/>
            <a:ext cx="1986280" cy="547370"/>
            <a:chOff x="447062" y="886799"/>
            <a:chExt cx="1986280" cy="547370"/>
          </a:xfrm>
        </p:grpSpPr>
        <p:sp>
          <p:nvSpPr>
            <p:cNvPr id="3" name="object 3"/>
            <p:cNvSpPr/>
            <p:nvPr/>
          </p:nvSpPr>
          <p:spPr>
            <a:xfrm>
              <a:off x="468312" y="908050"/>
              <a:ext cx="1943735" cy="504825"/>
            </a:xfrm>
            <a:custGeom>
              <a:avLst/>
              <a:gdLst/>
              <a:ahLst/>
              <a:cxnLst/>
              <a:rect l="l" t="t" r="r" b="b"/>
              <a:pathLst>
                <a:path w="1943735" h="504825">
                  <a:moveTo>
                    <a:pt x="1858962" y="0"/>
                  </a:moveTo>
                  <a:lnTo>
                    <a:pt x="84137" y="0"/>
                  </a:lnTo>
                  <a:lnTo>
                    <a:pt x="51386" y="6619"/>
                  </a:lnTo>
                  <a:lnTo>
                    <a:pt x="24642" y="24669"/>
                  </a:lnTo>
                  <a:lnTo>
                    <a:pt x="6611" y="51435"/>
                  </a:lnTo>
                  <a:lnTo>
                    <a:pt x="0" y="84200"/>
                  </a:lnTo>
                  <a:lnTo>
                    <a:pt x="0" y="420624"/>
                  </a:lnTo>
                  <a:lnTo>
                    <a:pt x="6611" y="453389"/>
                  </a:lnTo>
                  <a:lnTo>
                    <a:pt x="24642" y="480155"/>
                  </a:lnTo>
                  <a:lnTo>
                    <a:pt x="51386" y="498205"/>
                  </a:lnTo>
                  <a:lnTo>
                    <a:pt x="84137" y="504825"/>
                  </a:lnTo>
                  <a:lnTo>
                    <a:pt x="1858962" y="504825"/>
                  </a:lnTo>
                  <a:lnTo>
                    <a:pt x="1891728" y="498205"/>
                  </a:lnTo>
                  <a:lnTo>
                    <a:pt x="1918493" y="480155"/>
                  </a:lnTo>
                  <a:lnTo>
                    <a:pt x="1936543" y="453389"/>
                  </a:lnTo>
                  <a:lnTo>
                    <a:pt x="1943163" y="420624"/>
                  </a:lnTo>
                  <a:lnTo>
                    <a:pt x="1943163" y="84200"/>
                  </a:lnTo>
                  <a:lnTo>
                    <a:pt x="1936543" y="51435"/>
                  </a:lnTo>
                  <a:lnTo>
                    <a:pt x="1918493" y="24669"/>
                  </a:lnTo>
                  <a:lnTo>
                    <a:pt x="1891728" y="6619"/>
                  </a:lnTo>
                  <a:lnTo>
                    <a:pt x="1858962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8312" y="908050"/>
              <a:ext cx="1943735" cy="504825"/>
            </a:xfrm>
            <a:custGeom>
              <a:avLst/>
              <a:gdLst/>
              <a:ahLst/>
              <a:cxnLst/>
              <a:rect l="l" t="t" r="r" b="b"/>
              <a:pathLst>
                <a:path w="1943735" h="504825">
                  <a:moveTo>
                    <a:pt x="0" y="84200"/>
                  </a:moveTo>
                  <a:lnTo>
                    <a:pt x="6611" y="51435"/>
                  </a:lnTo>
                  <a:lnTo>
                    <a:pt x="24642" y="24669"/>
                  </a:lnTo>
                  <a:lnTo>
                    <a:pt x="51386" y="6619"/>
                  </a:lnTo>
                  <a:lnTo>
                    <a:pt x="84137" y="0"/>
                  </a:lnTo>
                  <a:lnTo>
                    <a:pt x="1858962" y="0"/>
                  </a:lnTo>
                  <a:lnTo>
                    <a:pt x="1891728" y="6619"/>
                  </a:lnTo>
                  <a:lnTo>
                    <a:pt x="1918493" y="24669"/>
                  </a:lnTo>
                  <a:lnTo>
                    <a:pt x="1936543" y="51435"/>
                  </a:lnTo>
                  <a:lnTo>
                    <a:pt x="1943163" y="84200"/>
                  </a:lnTo>
                  <a:lnTo>
                    <a:pt x="1943163" y="420624"/>
                  </a:lnTo>
                  <a:lnTo>
                    <a:pt x="1936543" y="453389"/>
                  </a:lnTo>
                  <a:lnTo>
                    <a:pt x="1918493" y="480155"/>
                  </a:lnTo>
                  <a:lnTo>
                    <a:pt x="1891728" y="498205"/>
                  </a:lnTo>
                  <a:lnTo>
                    <a:pt x="1858962" y="504825"/>
                  </a:lnTo>
                  <a:lnTo>
                    <a:pt x="84137" y="504825"/>
                  </a:lnTo>
                  <a:lnTo>
                    <a:pt x="51386" y="498205"/>
                  </a:lnTo>
                  <a:lnTo>
                    <a:pt x="24642" y="480155"/>
                  </a:lnTo>
                  <a:lnTo>
                    <a:pt x="6611" y="453389"/>
                  </a:lnTo>
                  <a:lnTo>
                    <a:pt x="0" y="420624"/>
                  </a:lnTo>
                  <a:lnTo>
                    <a:pt x="0" y="84200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99287" y="992505"/>
            <a:ext cx="12807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spc="-15" dirty="0">
                <a:solidFill>
                  <a:srgbClr val="FFFFFF"/>
                </a:solidFill>
                <a:latin typeface="Verdana"/>
                <a:cs typeface="Verdana"/>
              </a:rPr>
              <a:t>TERTIARY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72611" y="263652"/>
            <a:ext cx="5509260" cy="2205355"/>
            <a:chOff x="3372611" y="263652"/>
            <a:chExt cx="5509260" cy="2205355"/>
          </a:xfrm>
        </p:grpSpPr>
        <p:sp>
          <p:nvSpPr>
            <p:cNvPr id="7" name="object 7"/>
            <p:cNvSpPr/>
            <p:nvPr/>
          </p:nvSpPr>
          <p:spPr>
            <a:xfrm>
              <a:off x="3372611" y="263652"/>
              <a:ext cx="5509260" cy="220522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64000" y="455676"/>
              <a:ext cx="5125974" cy="18207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23850" y="2444750"/>
            <a:ext cx="8453755" cy="120015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spc="-5" dirty="0">
                <a:latin typeface="Verdana"/>
                <a:cs typeface="Verdana"/>
              </a:rPr>
              <a:t>The helical polypeptide may </a:t>
            </a:r>
            <a:r>
              <a:rPr sz="1800" dirty="0">
                <a:latin typeface="Verdana"/>
                <a:cs typeface="Verdana"/>
              </a:rPr>
              <a:t>fold </a:t>
            </a:r>
            <a:r>
              <a:rPr sz="1800" spc="-5" dirty="0">
                <a:latin typeface="Verdana"/>
                <a:cs typeface="Verdana"/>
              </a:rPr>
              <a:t>upon itself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assume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complex</a:t>
            </a:r>
            <a:r>
              <a:rPr sz="1800" spc="10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but</a:t>
            </a:r>
            <a:endParaRPr sz="1800">
              <a:latin typeface="Verdana"/>
              <a:cs typeface="Verdana"/>
            </a:endParaRPr>
          </a:p>
          <a:p>
            <a:pPr marL="17081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specific </a:t>
            </a:r>
            <a:r>
              <a:rPr sz="1800" dirty="0">
                <a:latin typeface="Verdana"/>
                <a:cs typeface="Verdana"/>
              </a:rPr>
              <a:t>form – </a:t>
            </a:r>
            <a:r>
              <a:rPr sz="1800" spc="-5" dirty="0">
                <a:latin typeface="Verdana"/>
                <a:cs typeface="Verdana"/>
              </a:rPr>
              <a:t>spherical, rod </a:t>
            </a:r>
            <a:r>
              <a:rPr sz="1800" dirty="0">
                <a:latin typeface="Verdana"/>
                <a:cs typeface="Verdana"/>
              </a:rPr>
              <a:t>like or </a:t>
            </a:r>
            <a:r>
              <a:rPr sz="1800" spc="-5" dirty="0">
                <a:latin typeface="Verdana"/>
                <a:cs typeface="Verdana"/>
              </a:rPr>
              <a:t>something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between.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These geometrical shapes </a:t>
            </a:r>
            <a:r>
              <a:rPr sz="1800" dirty="0">
                <a:latin typeface="Verdana"/>
                <a:cs typeface="Verdana"/>
              </a:rPr>
              <a:t>are known as </a:t>
            </a:r>
            <a:r>
              <a:rPr sz="1800" spc="-5" dirty="0">
                <a:latin typeface="Verdana"/>
                <a:cs typeface="Verdana"/>
              </a:rPr>
              <a:t>tertiary </a:t>
            </a:r>
            <a:r>
              <a:rPr sz="1800" dirty="0">
                <a:latin typeface="Verdana"/>
                <a:cs typeface="Verdana"/>
              </a:rPr>
              <a:t>(3</a:t>
            </a:r>
            <a:r>
              <a:rPr sz="1800" baseline="25462" dirty="0">
                <a:latin typeface="Verdana"/>
                <a:cs typeface="Verdana"/>
              </a:rPr>
              <a:t>0</a:t>
            </a:r>
            <a:r>
              <a:rPr sz="1800" dirty="0">
                <a:latin typeface="Verdana"/>
                <a:cs typeface="Verdana"/>
              </a:rPr>
              <a:t>)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structure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47062" y="4199848"/>
            <a:ext cx="2202180" cy="547370"/>
            <a:chOff x="447062" y="4199848"/>
            <a:chExt cx="2202180" cy="547370"/>
          </a:xfrm>
        </p:grpSpPr>
        <p:sp>
          <p:nvSpPr>
            <p:cNvPr id="11" name="object 11"/>
            <p:cNvSpPr/>
            <p:nvPr/>
          </p:nvSpPr>
          <p:spPr>
            <a:xfrm>
              <a:off x="468312" y="4221098"/>
              <a:ext cx="2159635" cy="504825"/>
            </a:xfrm>
            <a:custGeom>
              <a:avLst/>
              <a:gdLst/>
              <a:ahLst/>
              <a:cxnLst/>
              <a:rect l="l" t="t" r="r" b="b"/>
              <a:pathLst>
                <a:path w="2159635" h="504825">
                  <a:moveTo>
                    <a:pt x="2074862" y="0"/>
                  </a:moveTo>
                  <a:lnTo>
                    <a:pt x="84137" y="0"/>
                  </a:lnTo>
                  <a:lnTo>
                    <a:pt x="51386" y="6619"/>
                  </a:lnTo>
                  <a:lnTo>
                    <a:pt x="24642" y="24669"/>
                  </a:lnTo>
                  <a:lnTo>
                    <a:pt x="6611" y="51435"/>
                  </a:lnTo>
                  <a:lnTo>
                    <a:pt x="0" y="84200"/>
                  </a:lnTo>
                  <a:lnTo>
                    <a:pt x="0" y="420750"/>
                  </a:lnTo>
                  <a:lnTo>
                    <a:pt x="6611" y="453497"/>
                  </a:lnTo>
                  <a:lnTo>
                    <a:pt x="24642" y="480218"/>
                  </a:lnTo>
                  <a:lnTo>
                    <a:pt x="51386" y="498224"/>
                  </a:lnTo>
                  <a:lnTo>
                    <a:pt x="84137" y="504825"/>
                  </a:lnTo>
                  <a:lnTo>
                    <a:pt x="2074862" y="504825"/>
                  </a:lnTo>
                  <a:lnTo>
                    <a:pt x="2107628" y="498224"/>
                  </a:lnTo>
                  <a:lnTo>
                    <a:pt x="2134393" y="480218"/>
                  </a:lnTo>
                  <a:lnTo>
                    <a:pt x="2152443" y="453497"/>
                  </a:lnTo>
                  <a:lnTo>
                    <a:pt x="2159063" y="420750"/>
                  </a:lnTo>
                  <a:lnTo>
                    <a:pt x="2159063" y="84200"/>
                  </a:lnTo>
                  <a:lnTo>
                    <a:pt x="2152443" y="51435"/>
                  </a:lnTo>
                  <a:lnTo>
                    <a:pt x="2134393" y="24669"/>
                  </a:lnTo>
                  <a:lnTo>
                    <a:pt x="2107628" y="6619"/>
                  </a:lnTo>
                  <a:lnTo>
                    <a:pt x="2074862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8312" y="4221098"/>
              <a:ext cx="2159635" cy="504825"/>
            </a:xfrm>
            <a:custGeom>
              <a:avLst/>
              <a:gdLst/>
              <a:ahLst/>
              <a:cxnLst/>
              <a:rect l="l" t="t" r="r" b="b"/>
              <a:pathLst>
                <a:path w="2159635" h="504825">
                  <a:moveTo>
                    <a:pt x="0" y="84200"/>
                  </a:moveTo>
                  <a:lnTo>
                    <a:pt x="6611" y="51435"/>
                  </a:lnTo>
                  <a:lnTo>
                    <a:pt x="24642" y="24669"/>
                  </a:lnTo>
                  <a:lnTo>
                    <a:pt x="51386" y="6619"/>
                  </a:lnTo>
                  <a:lnTo>
                    <a:pt x="84137" y="0"/>
                  </a:lnTo>
                  <a:lnTo>
                    <a:pt x="2074862" y="0"/>
                  </a:lnTo>
                  <a:lnTo>
                    <a:pt x="2107628" y="6619"/>
                  </a:lnTo>
                  <a:lnTo>
                    <a:pt x="2134393" y="24669"/>
                  </a:lnTo>
                  <a:lnTo>
                    <a:pt x="2152443" y="51434"/>
                  </a:lnTo>
                  <a:lnTo>
                    <a:pt x="2159063" y="84200"/>
                  </a:lnTo>
                  <a:lnTo>
                    <a:pt x="2159063" y="420750"/>
                  </a:lnTo>
                  <a:lnTo>
                    <a:pt x="2152443" y="453497"/>
                  </a:lnTo>
                  <a:lnTo>
                    <a:pt x="2134393" y="480218"/>
                  </a:lnTo>
                  <a:lnTo>
                    <a:pt x="2107628" y="498224"/>
                  </a:lnTo>
                  <a:lnTo>
                    <a:pt x="2074862" y="504825"/>
                  </a:lnTo>
                  <a:lnTo>
                    <a:pt x="84137" y="504825"/>
                  </a:lnTo>
                  <a:lnTo>
                    <a:pt x="51386" y="498224"/>
                  </a:lnTo>
                  <a:lnTo>
                    <a:pt x="24642" y="480218"/>
                  </a:lnTo>
                  <a:lnTo>
                    <a:pt x="6611" y="453497"/>
                  </a:lnTo>
                  <a:lnTo>
                    <a:pt x="0" y="420750"/>
                  </a:lnTo>
                  <a:lnTo>
                    <a:pt x="0" y="84200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68223" y="4306315"/>
            <a:ext cx="17576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QUATERNARY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934455" y="3857244"/>
            <a:ext cx="3034665" cy="2734310"/>
            <a:chOff x="5934455" y="3857244"/>
            <a:chExt cx="3034665" cy="2734310"/>
          </a:xfrm>
        </p:grpSpPr>
        <p:sp>
          <p:nvSpPr>
            <p:cNvPr id="15" name="object 15"/>
            <p:cNvSpPr/>
            <p:nvPr/>
          </p:nvSpPr>
          <p:spPr>
            <a:xfrm>
              <a:off x="5934455" y="3857244"/>
              <a:ext cx="3034283" cy="273405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26225" y="4049712"/>
              <a:ext cx="2651125" cy="23495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68312" y="5157787"/>
            <a:ext cx="5577205" cy="120015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spc="-5" dirty="0">
                <a:latin typeface="Verdana"/>
                <a:cs typeface="Verdana"/>
              </a:rPr>
              <a:t>Proteins </a:t>
            </a:r>
            <a:r>
              <a:rPr sz="1800" dirty="0">
                <a:latin typeface="Verdana"/>
                <a:cs typeface="Verdana"/>
              </a:rPr>
              <a:t>are said </a:t>
            </a:r>
            <a:r>
              <a:rPr sz="1800" spc="-5" dirty="0">
                <a:latin typeface="Verdana"/>
                <a:cs typeface="Verdana"/>
              </a:rPr>
              <a:t>to be quaternary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structure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If </a:t>
            </a: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spc="-10" dirty="0">
                <a:latin typeface="Verdana"/>
                <a:cs typeface="Verdana"/>
              </a:rPr>
              <a:t>have </a:t>
            </a:r>
            <a:r>
              <a:rPr sz="1800" dirty="0">
                <a:latin typeface="Verdana"/>
                <a:cs typeface="Verdana"/>
              </a:rPr>
              <a:t>2 or more </a:t>
            </a:r>
            <a:r>
              <a:rPr sz="1800" spc="-5" dirty="0">
                <a:latin typeface="Verdana"/>
                <a:cs typeface="Verdana"/>
              </a:rPr>
              <a:t>polypeptide </a:t>
            </a:r>
            <a:r>
              <a:rPr sz="1800" dirty="0">
                <a:latin typeface="Verdana"/>
                <a:cs typeface="Verdana"/>
              </a:rPr>
              <a:t>chains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Haemoglobin </a:t>
            </a:r>
            <a:r>
              <a:rPr sz="1800" dirty="0">
                <a:latin typeface="Verdana"/>
                <a:cs typeface="Verdana"/>
              </a:rPr>
              <a:t>is an </a:t>
            </a:r>
            <a:r>
              <a:rPr sz="1800" spc="-5" dirty="0">
                <a:latin typeface="Verdana"/>
                <a:cs typeface="Verdana"/>
              </a:rPr>
              <a:t>excellent example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2275" y="452501"/>
            <a:ext cx="6192901" cy="6018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37903" y="1794827"/>
            <a:ext cx="3068320" cy="663575"/>
            <a:chOff x="3037903" y="1794827"/>
            <a:chExt cx="3068320" cy="663575"/>
          </a:xfrm>
        </p:grpSpPr>
        <p:sp>
          <p:nvSpPr>
            <p:cNvPr id="3" name="object 3"/>
            <p:cNvSpPr/>
            <p:nvPr/>
          </p:nvSpPr>
          <p:spPr>
            <a:xfrm>
              <a:off x="3059176" y="1816099"/>
              <a:ext cx="3025775" cy="621030"/>
            </a:xfrm>
            <a:custGeom>
              <a:avLst/>
              <a:gdLst/>
              <a:ahLst/>
              <a:cxnLst/>
              <a:rect l="l" t="t" r="r" b="b"/>
              <a:pathLst>
                <a:path w="3025775" h="621030">
                  <a:moveTo>
                    <a:pt x="2922270" y="0"/>
                  </a:moveTo>
                  <a:lnTo>
                    <a:pt x="103378" y="0"/>
                  </a:lnTo>
                  <a:lnTo>
                    <a:pt x="63115" y="8135"/>
                  </a:lnTo>
                  <a:lnTo>
                    <a:pt x="30257" y="30321"/>
                  </a:lnTo>
                  <a:lnTo>
                    <a:pt x="8116" y="63222"/>
                  </a:lnTo>
                  <a:lnTo>
                    <a:pt x="0" y="103504"/>
                  </a:lnTo>
                  <a:lnTo>
                    <a:pt x="0" y="517271"/>
                  </a:lnTo>
                  <a:lnTo>
                    <a:pt x="8116" y="557553"/>
                  </a:lnTo>
                  <a:lnTo>
                    <a:pt x="30257" y="590454"/>
                  </a:lnTo>
                  <a:lnTo>
                    <a:pt x="63115" y="612640"/>
                  </a:lnTo>
                  <a:lnTo>
                    <a:pt x="103378" y="620776"/>
                  </a:lnTo>
                  <a:lnTo>
                    <a:pt x="2922270" y="620776"/>
                  </a:lnTo>
                  <a:lnTo>
                    <a:pt x="2962552" y="612640"/>
                  </a:lnTo>
                  <a:lnTo>
                    <a:pt x="2995453" y="590454"/>
                  </a:lnTo>
                  <a:lnTo>
                    <a:pt x="3017639" y="557553"/>
                  </a:lnTo>
                  <a:lnTo>
                    <a:pt x="3025775" y="517271"/>
                  </a:lnTo>
                  <a:lnTo>
                    <a:pt x="3025775" y="103504"/>
                  </a:lnTo>
                  <a:lnTo>
                    <a:pt x="3017639" y="63222"/>
                  </a:lnTo>
                  <a:lnTo>
                    <a:pt x="2995453" y="30321"/>
                  </a:lnTo>
                  <a:lnTo>
                    <a:pt x="2962552" y="8135"/>
                  </a:lnTo>
                  <a:lnTo>
                    <a:pt x="2922270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59176" y="1816099"/>
              <a:ext cx="3025775" cy="621030"/>
            </a:xfrm>
            <a:custGeom>
              <a:avLst/>
              <a:gdLst/>
              <a:ahLst/>
              <a:cxnLst/>
              <a:rect l="l" t="t" r="r" b="b"/>
              <a:pathLst>
                <a:path w="3025775" h="621030">
                  <a:moveTo>
                    <a:pt x="0" y="103504"/>
                  </a:moveTo>
                  <a:lnTo>
                    <a:pt x="8116" y="63222"/>
                  </a:lnTo>
                  <a:lnTo>
                    <a:pt x="30257" y="30321"/>
                  </a:lnTo>
                  <a:lnTo>
                    <a:pt x="63115" y="8135"/>
                  </a:lnTo>
                  <a:lnTo>
                    <a:pt x="103378" y="0"/>
                  </a:lnTo>
                  <a:lnTo>
                    <a:pt x="2922270" y="0"/>
                  </a:lnTo>
                  <a:lnTo>
                    <a:pt x="2962552" y="8135"/>
                  </a:lnTo>
                  <a:lnTo>
                    <a:pt x="2995453" y="30321"/>
                  </a:lnTo>
                  <a:lnTo>
                    <a:pt x="3017639" y="63222"/>
                  </a:lnTo>
                  <a:lnTo>
                    <a:pt x="3025775" y="103504"/>
                  </a:lnTo>
                  <a:lnTo>
                    <a:pt x="3025775" y="517271"/>
                  </a:lnTo>
                  <a:lnTo>
                    <a:pt x="3017639" y="557553"/>
                  </a:lnTo>
                  <a:lnTo>
                    <a:pt x="2995453" y="590454"/>
                  </a:lnTo>
                  <a:lnTo>
                    <a:pt x="2962552" y="612640"/>
                  </a:lnTo>
                  <a:lnTo>
                    <a:pt x="2922270" y="620776"/>
                  </a:lnTo>
                  <a:lnTo>
                    <a:pt x="103378" y="620776"/>
                  </a:lnTo>
                  <a:lnTo>
                    <a:pt x="63115" y="612640"/>
                  </a:lnTo>
                  <a:lnTo>
                    <a:pt x="30257" y="590454"/>
                  </a:lnTo>
                  <a:lnTo>
                    <a:pt x="8116" y="557553"/>
                  </a:lnTo>
                  <a:lnTo>
                    <a:pt x="0" y="517271"/>
                  </a:lnTo>
                  <a:lnTo>
                    <a:pt x="0" y="10350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72661" y="1929765"/>
            <a:ext cx="1597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5" dirty="0">
                <a:solidFill>
                  <a:srgbClr val="FFFFFF"/>
                </a:solidFill>
                <a:latin typeface="Verdana"/>
                <a:cs typeface="Verdana"/>
              </a:rPr>
              <a:t>PROTEINS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74015" y="2135187"/>
            <a:ext cx="7720330" cy="999490"/>
            <a:chOff x="374015" y="2135187"/>
            <a:chExt cx="7720330" cy="999490"/>
          </a:xfrm>
        </p:grpSpPr>
        <p:sp>
          <p:nvSpPr>
            <p:cNvPr id="7" name="object 7"/>
            <p:cNvSpPr/>
            <p:nvPr/>
          </p:nvSpPr>
          <p:spPr>
            <a:xfrm>
              <a:off x="1116012" y="2149475"/>
              <a:ext cx="6912609" cy="0"/>
            </a:xfrm>
            <a:custGeom>
              <a:avLst/>
              <a:gdLst/>
              <a:ahLst/>
              <a:cxnLst/>
              <a:rect l="l" t="t" r="r" b="b"/>
              <a:pathLst>
                <a:path w="6912609">
                  <a:moveTo>
                    <a:pt x="2087562" y="0"/>
                  </a:moveTo>
                  <a:lnTo>
                    <a:pt x="0" y="0"/>
                  </a:lnTo>
                </a:path>
                <a:path w="6912609">
                  <a:moveTo>
                    <a:pt x="6912038" y="0"/>
                  </a:moveTo>
                  <a:lnTo>
                    <a:pt x="4824412" y="0"/>
                  </a:lnTo>
                </a:path>
              </a:pathLst>
            </a:custGeom>
            <a:ln w="28575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287" y="2149474"/>
              <a:ext cx="7699375" cy="963930"/>
            </a:xfrm>
            <a:custGeom>
              <a:avLst/>
              <a:gdLst/>
              <a:ahLst/>
              <a:cxnLst/>
              <a:rect l="l" t="t" r="r" b="b"/>
              <a:pathLst>
                <a:path w="7699375" h="963930">
                  <a:moveTo>
                    <a:pt x="2376487" y="520446"/>
                  </a:moveTo>
                  <a:lnTo>
                    <a:pt x="2369528" y="485914"/>
                  </a:lnTo>
                  <a:lnTo>
                    <a:pt x="2350541" y="457746"/>
                  </a:lnTo>
                  <a:lnTo>
                    <a:pt x="2322372" y="438759"/>
                  </a:lnTo>
                  <a:lnTo>
                    <a:pt x="2287841" y="431800"/>
                  </a:lnTo>
                  <a:lnTo>
                    <a:pt x="720788" y="431800"/>
                  </a:lnTo>
                  <a:lnTo>
                    <a:pt x="737298" y="403479"/>
                  </a:lnTo>
                  <a:lnTo>
                    <a:pt x="783069" y="324993"/>
                  </a:lnTo>
                  <a:lnTo>
                    <a:pt x="787044" y="318135"/>
                  </a:lnTo>
                  <a:lnTo>
                    <a:pt x="784745" y="309372"/>
                  </a:lnTo>
                  <a:lnTo>
                    <a:pt x="771118" y="301498"/>
                  </a:lnTo>
                  <a:lnTo>
                    <a:pt x="762368" y="303784"/>
                  </a:lnTo>
                  <a:lnTo>
                    <a:pt x="758393" y="310642"/>
                  </a:lnTo>
                  <a:lnTo>
                    <a:pt x="735012" y="350723"/>
                  </a:lnTo>
                  <a:lnTo>
                    <a:pt x="735012" y="0"/>
                  </a:lnTo>
                  <a:lnTo>
                    <a:pt x="706437" y="0"/>
                  </a:lnTo>
                  <a:lnTo>
                    <a:pt x="706437" y="350723"/>
                  </a:lnTo>
                  <a:lnTo>
                    <a:pt x="683056" y="310642"/>
                  </a:lnTo>
                  <a:lnTo>
                    <a:pt x="679081" y="303784"/>
                  </a:lnTo>
                  <a:lnTo>
                    <a:pt x="670331" y="301498"/>
                  </a:lnTo>
                  <a:lnTo>
                    <a:pt x="656704" y="309372"/>
                  </a:lnTo>
                  <a:lnTo>
                    <a:pt x="654405" y="318135"/>
                  </a:lnTo>
                  <a:lnTo>
                    <a:pt x="658380" y="324993"/>
                  </a:lnTo>
                  <a:lnTo>
                    <a:pt x="720648" y="431800"/>
                  </a:lnTo>
                  <a:lnTo>
                    <a:pt x="88633" y="431800"/>
                  </a:lnTo>
                  <a:lnTo>
                    <a:pt x="54127" y="438759"/>
                  </a:lnTo>
                  <a:lnTo>
                    <a:pt x="25958" y="457746"/>
                  </a:lnTo>
                  <a:lnTo>
                    <a:pt x="6959" y="485914"/>
                  </a:lnTo>
                  <a:lnTo>
                    <a:pt x="0" y="520446"/>
                  </a:lnTo>
                  <a:lnTo>
                    <a:pt x="0" y="875030"/>
                  </a:lnTo>
                  <a:lnTo>
                    <a:pt x="6959" y="909497"/>
                  </a:lnTo>
                  <a:lnTo>
                    <a:pt x="25958" y="937628"/>
                  </a:lnTo>
                  <a:lnTo>
                    <a:pt x="54127" y="956602"/>
                  </a:lnTo>
                  <a:lnTo>
                    <a:pt x="88633" y="963549"/>
                  </a:lnTo>
                  <a:lnTo>
                    <a:pt x="2287841" y="963549"/>
                  </a:lnTo>
                  <a:lnTo>
                    <a:pt x="2322372" y="956602"/>
                  </a:lnTo>
                  <a:lnTo>
                    <a:pt x="2350541" y="937628"/>
                  </a:lnTo>
                  <a:lnTo>
                    <a:pt x="2369528" y="909497"/>
                  </a:lnTo>
                  <a:lnTo>
                    <a:pt x="2376487" y="875030"/>
                  </a:lnTo>
                  <a:lnTo>
                    <a:pt x="2376487" y="520446"/>
                  </a:lnTo>
                  <a:close/>
                </a:path>
                <a:path w="7699375" h="963930">
                  <a:moveTo>
                    <a:pt x="4243006" y="518160"/>
                  </a:moveTo>
                  <a:lnTo>
                    <a:pt x="4240720" y="509397"/>
                  </a:lnTo>
                  <a:lnTo>
                    <a:pt x="4233862" y="505460"/>
                  </a:lnTo>
                  <a:lnTo>
                    <a:pt x="4227131" y="501523"/>
                  </a:lnTo>
                  <a:lnTo>
                    <a:pt x="4218368" y="503809"/>
                  </a:lnTo>
                  <a:lnTo>
                    <a:pt x="4214431" y="510667"/>
                  </a:lnTo>
                  <a:lnTo>
                    <a:pt x="4191063" y="550710"/>
                  </a:lnTo>
                  <a:lnTo>
                    <a:pt x="4190936" y="603504"/>
                  </a:lnTo>
                  <a:lnTo>
                    <a:pt x="4190936" y="596392"/>
                  </a:lnTo>
                  <a:lnTo>
                    <a:pt x="4190936" y="550926"/>
                  </a:lnTo>
                  <a:lnTo>
                    <a:pt x="4190936" y="200025"/>
                  </a:lnTo>
                  <a:lnTo>
                    <a:pt x="4162361" y="200025"/>
                  </a:lnTo>
                  <a:lnTo>
                    <a:pt x="4162488" y="550926"/>
                  </a:lnTo>
                  <a:lnTo>
                    <a:pt x="4176712" y="575297"/>
                  </a:lnTo>
                  <a:lnTo>
                    <a:pt x="4162361" y="550710"/>
                  </a:lnTo>
                  <a:lnTo>
                    <a:pt x="4138993" y="510667"/>
                  </a:lnTo>
                  <a:lnTo>
                    <a:pt x="4135056" y="503809"/>
                  </a:lnTo>
                  <a:lnTo>
                    <a:pt x="4126293" y="501523"/>
                  </a:lnTo>
                  <a:lnTo>
                    <a:pt x="4119562" y="505460"/>
                  </a:lnTo>
                  <a:lnTo>
                    <a:pt x="4112704" y="509397"/>
                  </a:lnTo>
                  <a:lnTo>
                    <a:pt x="4110418" y="518160"/>
                  </a:lnTo>
                  <a:lnTo>
                    <a:pt x="4114355" y="525018"/>
                  </a:lnTo>
                  <a:lnTo>
                    <a:pt x="4176712" y="631952"/>
                  </a:lnTo>
                  <a:lnTo>
                    <a:pt x="4193298" y="603504"/>
                  </a:lnTo>
                  <a:lnTo>
                    <a:pt x="4239069" y="525018"/>
                  </a:lnTo>
                  <a:lnTo>
                    <a:pt x="4243006" y="518160"/>
                  </a:lnTo>
                  <a:close/>
                </a:path>
                <a:path w="7699375" h="963930">
                  <a:moveTo>
                    <a:pt x="7699057" y="318135"/>
                  </a:moveTo>
                  <a:lnTo>
                    <a:pt x="7696771" y="309372"/>
                  </a:lnTo>
                  <a:lnTo>
                    <a:pt x="7683055" y="301498"/>
                  </a:lnTo>
                  <a:lnTo>
                    <a:pt x="7674292" y="303784"/>
                  </a:lnTo>
                  <a:lnTo>
                    <a:pt x="7670355" y="310642"/>
                  </a:lnTo>
                  <a:lnTo>
                    <a:pt x="7646987" y="350685"/>
                  </a:lnTo>
                  <a:lnTo>
                    <a:pt x="7646987" y="0"/>
                  </a:lnTo>
                  <a:lnTo>
                    <a:pt x="7618412" y="0"/>
                  </a:lnTo>
                  <a:lnTo>
                    <a:pt x="7618412" y="350685"/>
                  </a:lnTo>
                  <a:lnTo>
                    <a:pt x="7595044" y="310642"/>
                  </a:lnTo>
                  <a:lnTo>
                    <a:pt x="7591107" y="303784"/>
                  </a:lnTo>
                  <a:lnTo>
                    <a:pt x="7582344" y="301498"/>
                  </a:lnTo>
                  <a:lnTo>
                    <a:pt x="7568628" y="309372"/>
                  </a:lnTo>
                  <a:lnTo>
                    <a:pt x="7566342" y="318135"/>
                  </a:lnTo>
                  <a:lnTo>
                    <a:pt x="7570406" y="324993"/>
                  </a:lnTo>
                  <a:lnTo>
                    <a:pt x="7632636" y="431927"/>
                  </a:lnTo>
                  <a:lnTo>
                    <a:pt x="7649223" y="403479"/>
                  </a:lnTo>
                  <a:lnTo>
                    <a:pt x="7694993" y="324993"/>
                  </a:lnTo>
                  <a:lnTo>
                    <a:pt x="7699057" y="318135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5287" y="2581275"/>
              <a:ext cx="2376805" cy="532130"/>
            </a:xfrm>
            <a:custGeom>
              <a:avLst/>
              <a:gdLst/>
              <a:ahLst/>
              <a:cxnLst/>
              <a:rect l="l" t="t" r="r" b="b"/>
              <a:pathLst>
                <a:path w="2376805" h="532130">
                  <a:moveTo>
                    <a:pt x="0" y="88646"/>
                  </a:moveTo>
                  <a:lnTo>
                    <a:pt x="6965" y="54113"/>
                  </a:lnTo>
                  <a:lnTo>
                    <a:pt x="25961" y="25939"/>
                  </a:lnTo>
                  <a:lnTo>
                    <a:pt x="54135" y="6957"/>
                  </a:lnTo>
                  <a:lnTo>
                    <a:pt x="88633" y="0"/>
                  </a:lnTo>
                  <a:lnTo>
                    <a:pt x="2287841" y="0"/>
                  </a:lnTo>
                  <a:lnTo>
                    <a:pt x="2322373" y="6957"/>
                  </a:lnTo>
                  <a:lnTo>
                    <a:pt x="2350547" y="25939"/>
                  </a:lnTo>
                  <a:lnTo>
                    <a:pt x="2369530" y="54113"/>
                  </a:lnTo>
                  <a:lnTo>
                    <a:pt x="2376487" y="88646"/>
                  </a:lnTo>
                  <a:lnTo>
                    <a:pt x="2376487" y="443229"/>
                  </a:lnTo>
                  <a:lnTo>
                    <a:pt x="2369530" y="477688"/>
                  </a:lnTo>
                  <a:lnTo>
                    <a:pt x="2350547" y="505825"/>
                  </a:lnTo>
                  <a:lnTo>
                    <a:pt x="2322373" y="524793"/>
                  </a:lnTo>
                  <a:lnTo>
                    <a:pt x="2287841" y="531749"/>
                  </a:lnTo>
                  <a:lnTo>
                    <a:pt x="88633" y="531749"/>
                  </a:lnTo>
                  <a:lnTo>
                    <a:pt x="54135" y="524793"/>
                  </a:lnTo>
                  <a:lnTo>
                    <a:pt x="25961" y="505825"/>
                  </a:lnTo>
                  <a:lnTo>
                    <a:pt x="6965" y="477688"/>
                  </a:lnTo>
                  <a:lnTo>
                    <a:pt x="0" y="443229"/>
                  </a:lnTo>
                  <a:lnTo>
                    <a:pt x="0" y="88646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82141" y="2696336"/>
            <a:ext cx="1002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Function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98202" y="2777426"/>
            <a:ext cx="2563495" cy="673100"/>
            <a:chOff x="3398202" y="2777426"/>
            <a:chExt cx="2563495" cy="673100"/>
          </a:xfrm>
        </p:grpSpPr>
        <p:sp>
          <p:nvSpPr>
            <p:cNvPr id="12" name="object 12"/>
            <p:cNvSpPr/>
            <p:nvPr/>
          </p:nvSpPr>
          <p:spPr>
            <a:xfrm>
              <a:off x="3419475" y="2798699"/>
              <a:ext cx="2520950" cy="630555"/>
            </a:xfrm>
            <a:custGeom>
              <a:avLst/>
              <a:gdLst/>
              <a:ahLst/>
              <a:cxnLst/>
              <a:rect l="l" t="t" r="r" b="b"/>
              <a:pathLst>
                <a:path w="2520950" h="630554">
                  <a:moveTo>
                    <a:pt x="2415921" y="0"/>
                  </a:moveTo>
                  <a:lnTo>
                    <a:pt x="105028" y="0"/>
                  </a:lnTo>
                  <a:lnTo>
                    <a:pt x="64133" y="8268"/>
                  </a:lnTo>
                  <a:lnTo>
                    <a:pt x="30749" y="30813"/>
                  </a:lnTo>
                  <a:lnTo>
                    <a:pt x="8249" y="64240"/>
                  </a:lnTo>
                  <a:lnTo>
                    <a:pt x="0" y="105155"/>
                  </a:lnTo>
                  <a:lnTo>
                    <a:pt x="0" y="525272"/>
                  </a:lnTo>
                  <a:lnTo>
                    <a:pt x="8249" y="566167"/>
                  </a:lnTo>
                  <a:lnTo>
                    <a:pt x="30749" y="599551"/>
                  </a:lnTo>
                  <a:lnTo>
                    <a:pt x="64133" y="622051"/>
                  </a:lnTo>
                  <a:lnTo>
                    <a:pt x="105028" y="630301"/>
                  </a:lnTo>
                  <a:lnTo>
                    <a:pt x="2415921" y="630301"/>
                  </a:lnTo>
                  <a:lnTo>
                    <a:pt x="2456816" y="622051"/>
                  </a:lnTo>
                  <a:lnTo>
                    <a:pt x="2490200" y="599551"/>
                  </a:lnTo>
                  <a:lnTo>
                    <a:pt x="2512700" y="566167"/>
                  </a:lnTo>
                  <a:lnTo>
                    <a:pt x="2520950" y="525272"/>
                  </a:lnTo>
                  <a:lnTo>
                    <a:pt x="2520950" y="105155"/>
                  </a:lnTo>
                  <a:lnTo>
                    <a:pt x="2512700" y="64240"/>
                  </a:lnTo>
                  <a:lnTo>
                    <a:pt x="2490200" y="30813"/>
                  </a:lnTo>
                  <a:lnTo>
                    <a:pt x="2456816" y="8268"/>
                  </a:lnTo>
                  <a:lnTo>
                    <a:pt x="2415921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19475" y="2798699"/>
              <a:ext cx="2520950" cy="630555"/>
            </a:xfrm>
            <a:custGeom>
              <a:avLst/>
              <a:gdLst/>
              <a:ahLst/>
              <a:cxnLst/>
              <a:rect l="l" t="t" r="r" b="b"/>
              <a:pathLst>
                <a:path w="2520950" h="630554">
                  <a:moveTo>
                    <a:pt x="0" y="105155"/>
                  </a:moveTo>
                  <a:lnTo>
                    <a:pt x="8249" y="64240"/>
                  </a:lnTo>
                  <a:lnTo>
                    <a:pt x="30749" y="30813"/>
                  </a:lnTo>
                  <a:lnTo>
                    <a:pt x="64133" y="8268"/>
                  </a:lnTo>
                  <a:lnTo>
                    <a:pt x="105028" y="0"/>
                  </a:lnTo>
                  <a:lnTo>
                    <a:pt x="2415921" y="0"/>
                  </a:lnTo>
                  <a:lnTo>
                    <a:pt x="2456816" y="8268"/>
                  </a:lnTo>
                  <a:lnTo>
                    <a:pt x="2490200" y="30813"/>
                  </a:lnTo>
                  <a:lnTo>
                    <a:pt x="2512700" y="64240"/>
                  </a:lnTo>
                  <a:lnTo>
                    <a:pt x="2520950" y="105155"/>
                  </a:lnTo>
                  <a:lnTo>
                    <a:pt x="2520950" y="525272"/>
                  </a:lnTo>
                  <a:lnTo>
                    <a:pt x="2512700" y="566167"/>
                  </a:lnTo>
                  <a:lnTo>
                    <a:pt x="2490200" y="599551"/>
                  </a:lnTo>
                  <a:lnTo>
                    <a:pt x="2456816" y="622051"/>
                  </a:lnTo>
                  <a:lnTo>
                    <a:pt x="2415921" y="630301"/>
                  </a:lnTo>
                  <a:lnTo>
                    <a:pt x="105028" y="630301"/>
                  </a:lnTo>
                  <a:lnTo>
                    <a:pt x="64133" y="622051"/>
                  </a:lnTo>
                  <a:lnTo>
                    <a:pt x="30749" y="599551"/>
                  </a:lnTo>
                  <a:lnTo>
                    <a:pt x="8249" y="566167"/>
                  </a:lnTo>
                  <a:lnTo>
                    <a:pt x="0" y="525272"/>
                  </a:lnTo>
                  <a:lnTo>
                    <a:pt x="0" y="105155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729354" y="2825877"/>
            <a:ext cx="1901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Chemical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nature  and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solubility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279600" y="2560024"/>
            <a:ext cx="2419350" cy="746125"/>
            <a:chOff x="6279600" y="2560024"/>
            <a:chExt cx="2419350" cy="746125"/>
          </a:xfrm>
        </p:grpSpPr>
        <p:sp>
          <p:nvSpPr>
            <p:cNvPr id="16" name="object 16"/>
            <p:cNvSpPr/>
            <p:nvPr/>
          </p:nvSpPr>
          <p:spPr>
            <a:xfrm>
              <a:off x="6300851" y="2581275"/>
              <a:ext cx="2376805" cy="703580"/>
            </a:xfrm>
            <a:custGeom>
              <a:avLst/>
              <a:gdLst/>
              <a:ahLst/>
              <a:cxnLst/>
              <a:rect l="l" t="t" r="r" b="b"/>
              <a:pathLst>
                <a:path w="2376804" h="703579">
                  <a:moveTo>
                    <a:pt x="2259203" y="0"/>
                  </a:moveTo>
                  <a:lnTo>
                    <a:pt x="117094" y="0"/>
                  </a:lnTo>
                  <a:lnTo>
                    <a:pt x="71526" y="9207"/>
                  </a:lnTo>
                  <a:lnTo>
                    <a:pt x="34305" y="34321"/>
                  </a:lnTo>
                  <a:lnTo>
                    <a:pt x="9205" y="71580"/>
                  </a:lnTo>
                  <a:lnTo>
                    <a:pt x="0" y="117221"/>
                  </a:lnTo>
                  <a:lnTo>
                    <a:pt x="0" y="586104"/>
                  </a:lnTo>
                  <a:lnTo>
                    <a:pt x="9205" y="631692"/>
                  </a:lnTo>
                  <a:lnTo>
                    <a:pt x="34305" y="668956"/>
                  </a:lnTo>
                  <a:lnTo>
                    <a:pt x="71526" y="694100"/>
                  </a:lnTo>
                  <a:lnTo>
                    <a:pt x="117094" y="703326"/>
                  </a:lnTo>
                  <a:lnTo>
                    <a:pt x="2259203" y="703326"/>
                  </a:lnTo>
                  <a:lnTo>
                    <a:pt x="2304843" y="694100"/>
                  </a:lnTo>
                  <a:lnTo>
                    <a:pt x="2342102" y="668956"/>
                  </a:lnTo>
                  <a:lnTo>
                    <a:pt x="2367216" y="631692"/>
                  </a:lnTo>
                  <a:lnTo>
                    <a:pt x="2376424" y="586104"/>
                  </a:lnTo>
                  <a:lnTo>
                    <a:pt x="2376424" y="117221"/>
                  </a:lnTo>
                  <a:lnTo>
                    <a:pt x="2367216" y="71580"/>
                  </a:lnTo>
                  <a:lnTo>
                    <a:pt x="2342102" y="34321"/>
                  </a:lnTo>
                  <a:lnTo>
                    <a:pt x="2304843" y="9207"/>
                  </a:lnTo>
                  <a:lnTo>
                    <a:pt x="2259203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00851" y="2581275"/>
              <a:ext cx="2376805" cy="703580"/>
            </a:xfrm>
            <a:custGeom>
              <a:avLst/>
              <a:gdLst/>
              <a:ahLst/>
              <a:cxnLst/>
              <a:rect l="l" t="t" r="r" b="b"/>
              <a:pathLst>
                <a:path w="2376804" h="703579">
                  <a:moveTo>
                    <a:pt x="0" y="117221"/>
                  </a:moveTo>
                  <a:lnTo>
                    <a:pt x="9205" y="71580"/>
                  </a:lnTo>
                  <a:lnTo>
                    <a:pt x="34305" y="34321"/>
                  </a:lnTo>
                  <a:lnTo>
                    <a:pt x="71526" y="9207"/>
                  </a:lnTo>
                  <a:lnTo>
                    <a:pt x="117094" y="0"/>
                  </a:lnTo>
                  <a:lnTo>
                    <a:pt x="2259203" y="0"/>
                  </a:lnTo>
                  <a:lnTo>
                    <a:pt x="2304843" y="9207"/>
                  </a:lnTo>
                  <a:lnTo>
                    <a:pt x="2342102" y="34321"/>
                  </a:lnTo>
                  <a:lnTo>
                    <a:pt x="2367216" y="71580"/>
                  </a:lnTo>
                  <a:lnTo>
                    <a:pt x="2376424" y="117221"/>
                  </a:lnTo>
                  <a:lnTo>
                    <a:pt x="2376424" y="586104"/>
                  </a:lnTo>
                  <a:lnTo>
                    <a:pt x="2367216" y="631692"/>
                  </a:lnTo>
                  <a:lnTo>
                    <a:pt x="2342102" y="668956"/>
                  </a:lnTo>
                  <a:lnTo>
                    <a:pt x="2304843" y="694100"/>
                  </a:lnTo>
                  <a:lnTo>
                    <a:pt x="2259203" y="703326"/>
                  </a:lnTo>
                  <a:lnTo>
                    <a:pt x="117094" y="703326"/>
                  </a:lnTo>
                  <a:lnTo>
                    <a:pt x="71526" y="694100"/>
                  </a:lnTo>
                  <a:lnTo>
                    <a:pt x="34305" y="668956"/>
                  </a:lnTo>
                  <a:lnTo>
                    <a:pt x="9205" y="631692"/>
                  </a:lnTo>
                  <a:lnTo>
                    <a:pt x="0" y="586104"/>
                  </a:lnTo>
                  <a:lnTo>
                    <a:pt x="0" y="117221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831330" y="2644902"/>
            <a:ext cx="13176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54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Nutritional 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mp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rtance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940" y="1104328"/>
            <a:ext cx="663575" cy="4362450"/>
            <a:chOff x="662940" y="1104328"/>
            <a:chExt cx="663575" cy="4362450"/>
          </a:xfrm>
        </p:grpSpPr>
        <p:sp>
          <p:nvSpPr>
            <p:cNvPr id="3" name="object 3"/>
            <p:cNvSpPr/>
            <p:nvPr/>
          </p:nvSpPr>
          <p:spPr>
            <a:xfrm>
              <a:off x="684212" y="1125601"/>
              <a:ext cx="621030" cy="4319905"/>
            </a:xfrm>
            <a:custGeom>
              <a:avLst/>
              <a:gdLst/>
              <a:ahLst/>
              <a:cxnLst/>
              <a:rect l="l" t="t" r="r" b="b"/>
              <a:pathLst>
                <a:path w="621030" h="4319905">
                  <a:moveTo>
                    <a:pt x="517258" y="0"/>
                  </a:moveTo>
                  <a:lnTo>
                    <a:pt x="103454" y="0"/>
                  </a:lnTo>
                  <a:lnTo>
                    <a:pt x="63184" y="8116"/>
                  </a:lnTo>
                  <a:lnTo>
                    <a:pt x="30300" y="30257"/>
                  </a:lnTo>
                  <a:lnTo>
                    <a:pt x="8129" y="63115"/>
                  </a:lnTo>
                  <a:lnTo>
                    <a:pt x="0" y="103377"/>
                  </a:lnTo>
                  <a:lnTo>
                    <a:pt x="0" y="4216019"/>
                  </a:lnTo>
                  <a:lnTo>
                    <a:pt x="8129" y="4256301"/>
                  </a:lnTo>
                  <a:lnTo>
                    <a:pt x="30300" y="4289202"/>
                  </a:lnTo>
                  <a:lnTo>
                    <a:pt x="63184" y="4311388"/>
                  </a:lnTo>
                  <a:lnTo>
                    <a:pt x="103454" y="4319524"/>
                  </a:lnTo>
                  <a:lnTo>
                    <a:pt x="517258" y="4319524"/>
                  </a:lnTo>
                  <a:lnTo>
                    <a:pt x="557527" y="4311388"/>
                  </a:lnTo>
                  <a:lnTo>
                    <a:pt x="590411" y="4289202"/>
                  </a:lnTo>
                  <a:lnTo>
                    <a:pt x="612582" y="4256301"/>
                  </a:lnTo>
                  <a:lnTo>
                    <a:pt x="620712" y="4216019"/>
                  </a:lnTo>
                  <a:lnTo>
                    <a:pt x="620712" y="103377"/>
                  </a:lnTo>
                  <a:lnTo>
                    <a:pt x="612582" y="63115"/>
                  </a:lnTo>
                  <a:lnTo>
                    <a:pt x="590411" y="30257"/>
                  </a:lnTo>
                  <a:lnTo>
                    <a:pt x="557527" y="8116"/>
                  </a:lnTo>
                  <a:lnTo>
                    <a:pt x="517258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4212" y="1125601"/>
              <a:ext cx="621030" cy="4319905"/>
            </a:xfrm>
            <a:custGeom>
              <a:avLst/>
              <a:gdLst/>
              <a:ahLst/>
              <a:cxnLst/>
              <a:rect l="l" t="t" r="r" b="b"/>
              <a:pathLst>
                <a:path w="621030" h="4319905">
                  <a:moveTo>
                    <a:pt x="103454" y="4319524"/>
                  </a:moveTo>
                  <a:lnTo>
                    <a:pt x="63184" y="4311388"/>
                  </a:lnTo>
                  <a:lnTo>
                    <a:pt x="30300" y="4289202"/>
                  </a:lnTo>
                  <a:lnTo>
                    <a:pt x="8129" y="4256301"/>
                  </a:lnTo>
                  <a:lnTo>
                    <a:pt x="0" y="4216019"/>
                  </a:lnTo>
                  <a:lnTo>
                    <a:pt x="0" y="103377"/>
                  </a:lnTo>
                  <a:lnTo>
                    <a:pt x="8129" y="63115"/>
                  </a:lnTo>
                  <a:lnTo>
                    <a:pt x="30300" y="30257"/>
                  </a:lnTo>
                  <a:lnTo>
                    <a:pt x="63184" y="8116"/>
                  </a:lnTo>
                  <a:lnTo>
                    <a:pt x="103454" y="0"/>
                  </a:lnTo>
                  <a:lnTo>
                    <a:pt x="517258" y="0"/>
                  </a:lnTo>
                  <a:lnTo>
                    <a:pt x="557527" y="8116"/>
                  </a:lnTo>
                  <a:lnTo>
                    <a:pt x="590411" y="30257"/>
                  </a:lnTo>
                  <a:lnTo>
                    <a:pt x="612582" y="63115"/>
                  </a:lnTo>
                  <a:lnTo>
                    <a:pt x="620712" y="103377"/>
                  </a:lnTo>
                  <a:lnTo>
                    <a:pt x="620712" y="4216019"/>
                  </a:lnTo>
                  <a:lnTo>
                    <a:pt x="612582" y="4256301"/>
                  </a:lnTo>
                  <a:lnTo>
                    <a:pt x="590411" y="4289202"/>
                  </a:lnTo>
                  <a:lnTo>
                    <a:pt x="557527" y="4311388"/>
                  </a:lnTo>
                  <a:lnTo>
                    <a:pt x="517258" y="4319524"/>
                  </a:lnTo>
                  <a:lnTo>
                    <a:pt x="103454" y="431952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95819" y="1464399"/>
            <a:ext cx="396240" cy="3644265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Functional</a:t>
            </a:r>
            <a:r>
              <a:rPr sz="2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classification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98575" y="559434"/>
            <a:ext cx="536575" cy="5211445"/>
            <a:chOff x="1298575" y="559434"/>
            <a:chExt cx="536575" cy="5211445"/>
          </a:xfrm>
        </p:grpSpPr>
        <p:sp>
          <p:nvSpPr>
            <p:cNvPr id="7" name="object 7"/>
            <p:cNvSpPr/>
            <p:nvPr/>
          </p:nvSpPr>
          <p:spPr>
            <a:xfrm>
              <a:off x="1304925" y="611250"/>
              <a:ext cx="243204" cy="5153025"/>
            </a:xfrm>
            <a:custGeom>
              <a:avLst/>
              <a:gdLst/>
              <a:ahLst/>
              <a:cxnLst/>
              <a:rect l="l" t="t" r="r" b="b"/>
              <a:pathLst>
                <a:path w="243205" h="5153025">
                  <a:moveTo>
                    <a:pt x="0" y="2673350"/>
                  </a:moveTo>
                  <a:lnTo>
                    <a:pt x="242950" y="2673350"/>
                  </a:lnTo>
                </a:path>
                <a:path w="243205" h="5153025">
                  <a:moveTo>
                    <a:pt x="242950" y="0"/>
                  </a:moveTo>
                  <a:lnTo>
                    <a:pt x="242950" y="5152961"/>
                  </a:lnTo>
                </a:path>
              </a:pathLst>
            </a:custGeom>
            <a:ln w="12700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47875" y="559434"/>
              <a:ext cx="287655" cy="103505"/>
            </a:xfrm>
            <a:custGeom>
              <a:avLst/>
              <a:gdLst/>
              <a:ahLst/>
              <a:cxnLst/>
              <a:rect l="l" t="t" r="r" b="b"/>
              <a:pathLst>
                <a:path w="287655" h="103504">
                  <a:moveTo>
                    <a:pt x="262055" y="51752"/>
                  </a:moveTo>
                  <a:lnTo>
                    <a:pt x="192278" y="92455"/>
                  </a:lnTo>
                  <a:lnTo>
                    <a:pt x="191262" y="96392"/>
                  </a:lnTo>
                  <a:lnTo>
                    <a:pt x="194818" y="102488"/>
                  </a:lnTo>
                  <a:lnTo>
                    <a:pt x="198628" y="103504"/>
                  </a:lnTo>
                  <a:lnTo>
                    <a:pt x="276383" y="58165"/>
                  </a:lnTo>
                  <a:lnTo>
                    <a:pt x="274700" y="58165"/>
                  </a:lnTo>
                  <a:lnTo>
                    <a:pt x="274700" y="57276"/>
                  </a:lnTo>
                  <a:lnTo>
                    <a:pt x="271525" y="57276"/>
                  </a:lnTo>
                  <a:lnTo>
                    <a:pt x="262055" y="51752"/>
                  </a:lnTo>
                  <a:close/>
                </a:path>
                <a:path w="287655" h="103504">
                  <a:moveTo>
                    <a:pt x="251278" y="45465"/>
                  </a:moveTo>
                  <a:lnTo>
                    <a:pt x="0" y="45465"/>
                  </a:lnTo>
                  <a:lnTo>
                    <a:pt x="0" y="58165"/>
                  </a:lnTo>
                  <a:lnTo>
                    <a:pt x="251060" y="58165"/>
                  </a:lnTo>
                  <a:lnTo>
                    <a:pt x="262055" y="51752"/>
                  </a:lnTo>
                  <a:lnTo>
                    <a:pt x="251278" y="45465"/>
                  </a:lnTo>
                  <a:close/>
                </a:path>
                <a:path w="287655" h="103504">
                  <a:moveTo>
                    <a:pt x="276411" y="45465"/>
                  </a:moveTo>
                  <a:lnTo>
                    <a:pt x="274700" y="45465"/>
                  </a:lnTo>
                  <a:lnTo>
                    <a:pt x="274700" y="58165"/>
                  </a:lnTo>
                  <a:lnTo>
                    <a:pt x="276383" y="58165"/>
                  </a:lnTo>
                  <a:lnTo>
                    <a:pt x="287274" y="51815"/>
                  </a:lnTo>
                  <a:lnTo>
                    <a:pt x="276411" y="45465"/>
                  </a:lnTo>
                  <a:close/>
                </a:path>
                <a:path w="287655" h="103504">
                  <a:moveTo>
                    <a:pt x="271525" y="46227"/>
                  </a:moveTo>
                  <a:lnTo>
                    <a:pt x="262055" y="51752"/>
                  </a:lnTo>
                  <a:lnTo>
                    <a:pt x="271525" y="57276"/>
                  </a:lnTo>
                  <a:lnTo>
                    <a:pt x="271525" y="46227"/>
                  </a:lnTo>
                  <a:close/>
                </a:path>
                <a:path w="287655" h="103504">
                  <a:moveTo>
                    <a:pt x="274700" y="46227"/>
                  </a:moveTo>
                  <a:lnTo>
                    <a:pt x="271525" y="46227"/>
                  </a:lnTo>
                  <a:lnTo>
                    <a:pt x="271525" y="57276"/>
                  </a:lnTo>
                  <a:lnTo>
                    <a:pt x="274700" y="57276"/>
                  </a:lnTo>
                  <a:lnTo>
                    <a:pt x="274700" y="46227"/>
                  </a:lnTo>
                  <a:close/>
                </a:path>
                <a:path w="287655" h="103504">
                  <a:moveTo>
                    <a:pt x="198628" y="0"/>
                  </a:moveTo>
                  <a:lnTo>
                    <a:pt x="194818" y="1015"/>
                  </a:lnTo>
                  <a:lnTo>
                    <a:pt x="191262" y="7112"/>
                  </a:lnTo>
                  <a:lnTo>
                    <a:pt x="192278" y="11049"/>
                  </a:lnTo>
                  <a:lnTo>
                    <a:pt x="262055" y="51752"/>
                  </a:lnTo>
                  <a:lnTo>
                    <a:pt x="271525" y="46227"/>
                  </a:lnTo>
                  <a:lnTo>
                    <a:pt x="274700" y="46227"/>
                  </a:lnTo>
                  <a:lnTo>
                    <a:pt x="274700" y="45465"/>
                  </a:lnTo>
                  <a:lnTo>
                    <a:pt x="276411" y="45465"/>
                  </a:lnTo>
                  <a:lnTo>
                    <a:pt x="198628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835150" y="427101"/>
            <a:ext cx="5177155" cy="36830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b="1" spc="-5" dirty="0">
                <a:latin typeface="Verdana"/>
                <a:cs typeface="Verdana"/>
              </a:rPr>
              <a:t>Structural proteins </a:t>
            </a: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spc="-10" dirty="0">
                <a:latin typeface="Verdana"/>
                <a:cs typeface="Verdana"/>
              </a:rPr>
              <a:t>keratin,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collagen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47875" y="1167511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5">
                <a:moveTo>
                  <a:pt x="262164" y="51688"/>
                </a:moveTo>
                <a:lnTo>
                  <a:pt x="192278" y="92455"/>
                </a:lnTo>
                <a:lnTo>
                  <a:pt x="191262" y="96265"/>
                </a:lnTo>
                <a:lnTo>
                  <a:pt x="194818" y="102362"/>
                </a:lnTo>
                <a:lnTo>
                  <a:pt x="198628" y="103377"/>
                </a:lnTo>
                <a:lnTo>
                  <a:pt x="276383" y="58038"/>
                </a:lnTo>
                <a:lnTo>
                  <a:pt x="274700" y="58038"/>
                </a:lnTo>
                <a:lnTo>
                  <a:pt x="274700" y="57150"/>
                </a:lnTo>
                <a:lnTo>
                  <a:pt x="271525" y="57150"/>
                </a:lnTo>
                <a:lnTo>
                  <a:pt x="262164" y="51688"/>
                </a:lnTo>
                <a:close/>
              </a:path>
              <a:path w="287655" h="103505">
                <a:moveTo>
                  <a:pt x="251278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251278" y="58038"/>
                </a:lnTo>
                <a:lnTo>
                  <a:pt x="262164" y="51688"/>
                </a:lnTo>
                <a:lnTo>
                  <a:pt x="251278" y="45338"/>
                </a:lnTo>
                <a:close/>
              </a:path>
              <a:path w="287655" h="103505">
                <a:moveTo>
                  <a:pt x="276383" y="45338"/>
                </a:moveTo>
                <a:lnTo>
                  <a:pt x="274700" y="45338"/>
                </a:lnTo>
                <a:lnTo>
                  <a:pt x="274700" y="58038"/>
                </a:lnTo>
                <a:lnTo>
                  <a:pt x="276383" y="58038"/>
                </a:lnTo>
                <a:lnTo>
                  <a:pt x="287274" y="51688"/>
                </a:lnTo>
                <a:lnTo>
                  <a:pt x="276383" y="45338"/>
                </a:lnTo>
                <a:close/>
              </a:path>
              <a:path w="287655" h="103505">
                <a:moveTo>
                  <a:pt x="271525" y="46227"/>
                </a:moveTo>
                <a:lnTo>
                  <a:pt x="262164" y="51688"/>
                </a:lnTo>
                <a:lnTo>
                  <a:pt x="271525" y="57150"/>
                </a:lnTo>
                <a:lnTo>
                  <a:pt x="271525" y="46227"/>
                </a:lnTo>
                <a:close/>
              </a:path>
              <a:path w="287655" h="103505">
                <a:moveTo>
                  <a:pt x="274700" y="46227"/>
                </a:moveTo>
                <a:lnTo>
                  <a:pt x="271525" y="46227"/>
                </a:lnTo>
                <a:lnTo>
                  <a:pt x="271525" y="57150"/>
                </a:lnTo>
                <a:lnTo>
                  <a:pt x="274700" y="57150"/>
                </a:lnTo>
                <a:lnTo>
                  <a:pt x="274700" y="46227"/>
                </a:lnTo>
                <a:close/>
              </a:path>
              <a:path w="287655" h="103505">
                <a:moveTo>
                  <a:pt x="198628" y="0"/>
                </a:moveTo>
                <a:lnTo>
                  <a:pt x="194818" y="1015"/>
                </a:lnTo>
                <a:lnTo>
                  <a:pt x="191262" y="7112"/>
                </a:lnTo>
                <a:lnTo>
                  <a:pt x="192278" y="10922"/>
                </a:lnTo>
                <a:lnTo>
                  <a:pt x="262164" y="51688"/>
                </a:lnTo>
                <a:lnTo>
                  <a:pt x="271525" y="46227"/>
                </a:lnTo>
                <a:lnTo>
                  <a:pt x="274700" y="46227"/>
                </a:lnTo>
                <a:lnTo>
                  <a:pt x="274700" y="45338"/>
                </a:lnTo>
                <a:lnTo>
                  <a:pt x="276383" y="45338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35150" y="1033462"/>
            <a:ext cx="4034154" cy="3702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45"/>
              </a:spcBef>
            </a:pPr>
            <a:r>
              <a:rPr sz="1800" b="1" spc="-5" dirty="0">
                <a:latin typeface="Verdana"/>
                <a:cs typeface="Verdana"/>
              </a:rPr>
              <a:t>Enzymatic proteins </a:t>
            </a:r>
            <a:r>
              <a:rPr sz="1800" spc="-5" dirty="0">
                <a:latin typeface="Verdana"/>
                <a:cs typeface="Verdana"/>
              </a:rPr>
              <a:t>e.g.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pepsin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47875" y="1743710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5">
                <a:moveTo>
                  <a:pt x="262055" y="51752"/>
                </a:moveTo>
                <a:lnTo>
                  <a:pt x="192278" y="92455"/>
                </a:lnTo>
                <a:lnTo>
                  <a:pt x="191262" y="96392"/>
                </a:lnTo>
                <a:lnTo>
                  <a:pt x="194818" y="102488"/>
                </a:lnTo>
                <a:lnTo>
                  <a:pt x="198628" y="103504"/>
                </a:lnTo>
                <a:lnTo>
                  <a:pt x="276410" y="58038"/>
                </a:lnTo>
                <a:lnTo>
                  <a:pt x="274700" y="58038"/>
                </a:lnTo>
                <a:lnTo>
                  <a:pt x="274700" y="57276"/>
                </a:lnTo>
                <a:lnTo>
                  <a:pt x="271525" y="57276"/>
                </a:lnTo>
                <a:lnTo>
                  <a:pt x="262055" y="51752"/>
                </a:lnTo>
                <a:close/>
              </a:path>
              <a:path w="287655" h="103505">
                <a:moveTo>
                  <a:pt x="251060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251278" y="58038"/>
                </a:lnTo>
                <a:lnTo>
                  <a:pt x="262055" y="51752"/>
                </a:lnTo>
                <a:lnTo>
                  <a:pt x="251060" y="45338"/>
                </a:lnTo>
                <a:close/>
              </a:path>
              <a:path w="287655" h="103505">
                <a:moveTo>
                  <a:pt x="276383" y="45338"/>
                </a:moveTo>
                <a:lnTo>
                  <a:pt x="274700" y="45338"/>
                </a:lnTo>
                <a:lnTo>
                  <a:pt x="274700" y="58038"/>
                </a:lnTo>
                <a:lnTo>
                  <a:pt x="276410" y="58038"/>
                </a:lnTo>
                <a:lnTo>
                  <a:pt x="287274" y="51688"/>
                </a:lnTo>
                <a:lnTo>
                  <a:pt x="276383" y="45338"/>
                </a:lnTo>
                <a:close/>
              </a:path>
              <a:path w="287655" h="103505">
                <a:moveTo>
                  <a:pt x="271525" y="46227"/>
                </a:moveTo>
                <a:lnTo>
                  <a:pt x="262055" y="51752"/>
                </a:lnTo>
                <a:lnTo>
                  <a:pt x="271525" y="57276"/>
                </a:lnTo>
                <a:lnTo>
                  <a:pt x="271525" y="46227"/>
                </a:lnTo>
                <a:close/>
              </a:path>
              <a:path w="287655" h="103505">
                <a:moveTo>
                  <a:pt x="274700" y="46227"/>
                </a:moveTo>
                <a:lnTo>
                  <a:pt x="271525" y="46227"/>
                </a:lnTo>
                <a:lnTo>
                  <a:pt x="271525" y="57276"/>
                </a:lnTo>
                <a:lnTo>
                  <a:pt x="274700" y="57276"/>
                </a:lnTo>
                <a:lnTo>
                  <a:pt x="274700" y="46227"/>
                </a:lnTo>
                <a:close/>
              </a:path>
              <a:path w="287655" h="103505">
                <a:moveTo>
                  <a:pt x="198628" y="0"/>
                </a:moveTo>
                <a:lnTo>
                  <a:pt x="194818" y="1015"/>
                </a:lnTo>
                <a:lnTo>
                  <a:pt x="191262" y="7112"/>
                </a:lnTo>
                <a:lnTo>
                  <a:pt x="192278" y="11049"/>
                </a:lnTo>
                <a:lnTo>
                  <a:pt x="262055" y="51752"/>
                </a:lnTo>
                <a:lnTo>
                  <a:pt x="271525" y="46227"/>
                </a:lnTo>
                <a:lnTo>
                  <a:pt x="274700" y="46227"/>
                </a:lnTo>
                <a:lnTo>
                  <a:pt x="274700" y="45338"/>
                </a:lnTo>
                <a:lnTo>
                  <a:pt x="276383" y="45338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35150" y="1609788"/>
            <a:ext cx="4732655" cy="3702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b="1" dirty="0">
                <a:latin typeface="Verdana"/>
                <a:cs typeface="Verdana"/>
              </a:rPr>
              <a:t>Transport </a:t>
            </a:r>
            <a:r>
              <a:rPr sz="1800" b="1" spc="-5" dirty="0">
                <a:latin typeface="Verdana"/>
                <a:cs typeface="Verdana"/>
              </a:rPr>
              <a:t>proteins </a:t>
            </a:r>
            <a:r>
              <a:rPr sz="1800" spc="-5" dirty="0">
                <a:latin typeface="Verdana"/>
                <a:cs typeface="Verdana"/>
              </a:rPr>
              <a:t>e.g.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Haemoglobin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47875" y="2391410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5">
                <a:moveTo>
                  <a:pt x="262055" y="51752"/>
                </a:moveTo>
                <a:lnTo>
                  <a:pt x="192278" y="92455"/>
                </a:lnTo>
                <a:lnTo>
                  <a:pt x="191262" y="96392"/>
                </a:lnTo>
                <a:lnTo>
                  <a:pt x="194818" y="102488"/>
                </a:lnTo>
                <a:lnTo>
                  <a:pt x="198628" y="103504"/>
                </a:lnTo>
                <a:lnTo>
                  <a:pt x="276410" y="58038"/>
                </a:lnTo>
                <a:lnTo>
                  <a:pt x="274700" y="58038"/>
                </a:lnTo>
                <a:lnTo>
                  <a:pt x="274700" y="57276"/>
                </a:lnTo>
                <a:lnTo>
                  <a:pt x="271525" y="57276"/>
                </a:lnTo>
                <a:lnTo>
                  <a:pt x="262055" y="51752"/>
                </a:lnTo>
                <a:close/>
              </a:path>
              <a:path w="287655" h="103505">
                <a:moveTo>
                  <a:pt x="251060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251278" y="58038"/>
                </a:lnTo>
                <a:lnTo>
                  <a:pt x="262055" y="51752"/>
                </a:lnTo>
                <a:lnTo>
                  <a:pt x="251060" y="45338"/>
                </a:lnTo>
                <a:close/>
              </a:path>
              <a:path w="287655" h="103505">
                <a:moveTo>
                  <a:pt x="276383" y="45338"/>
                </a:moveTo>
                <a:lnTo>
                  <a:pt x="274700" y="45338"/>
                </a:lnTo>
                <a:lnTo>
                  <a:pt x="274700" y="58038"/>
                </a:lnTo>
                <a:lnTo>
                  <a:pt x="276410" y="58038"/>
                </a:lnTo>
                <a:lnTo>
                  <a:pt x="287274" y="51688"/>
                </a:lnTo>
                <a:lnTo>
                  <a:pt x="276383" y="45338"/>
                </a:lnTo>
                <a:close/>
              </a:path>
              <a:path w="287655" h="103505">
                <a:moveTo>
                  <a:pt x="271525" y="46227"/>
                </a:moveTo>
                <a:lnTo>
                  <a:pt x="262055" y="51752"/>
                </a:lnTo>
                <a:lnTo>
                  <a:pt x="271525" y="57276"/>
                </a:lnTo>
                <a:lnTo>
                  <a:pt x="271525" y="46227"/>
                </a:lnTo>
                <a:close/>
              </a:path>
              <a:path w="287655" h="103505">
                <a:moveTo>
                  <a:pt x="274700" y="46227"/>
                </a:moveTo>
                <a:lnTo>
                  <a:pt x="271525" y="46227"/>
                </a:lnTo>
                <a:lnTo>
                  <a:pt x="271525" y="57276"/>
                </a:lnTo>
                <a:lnTo>
                  <a:pt x="274700" y="57276"/>
                </a:lnTo>
                <a:lnTo>
                  <a:pt x="274700" y="46227"/>
                </a:lnTo>
                <a:close/>
              </a:path>
              <a:path w="287655" h="103505">
                <a:moveTo>
                  <a:pt x="198628" y="0"/>
                </a:moveTo>
                <a:lnTo>
                  <a:pt x="194818" y="1015"/>
                </a:lnTo>
                <a:lnTo>
                  <a:pt x="191262" y="7112"/>
                </a:lnTo>
                <a:lnTo>
                  <a:pt x="192278" y="11049"/>
                </a:lnTo>
                <a:lnTo>
                  <a:pt x="262055" y="51752"/>
                </a:lnTo>
                <a:lnTo>
                  <a:pt x="271525" y="46227"/>
                </a:lnTo>
                <a:lnTo>
                  <a:pt x="274700" y="46227"/>
                </a:lnTo>
                <a:lnTo>
                  <a:pt x="274700" y="45338"/>
                </a:lnTo>
                <a:lnTo>
                  <a:pt x="276383" y="45338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35150" y="2259076"/>
            <a:ext cx="6121400" cy="36830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b="1" spc="-5" dirty="0">
                <a:latin typeface="Verdana"/>
                <a:cs typeface="Verdana"/>
              </a:rPr>
              <a:t>Hormonal proteins </a:t>
            </a: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dirty="0">
                <a:latin typeface="Verdana"/>
                <a:cs typeface="Verdana"/>
              </a:rPr>
              <a:t>Insulin, </a:t>
            </a:r>
            <a:r>
              <a:rPr sz="1800" spc="-5" dirty="0">
                <a:latin typeface="Verdana"/>
                <a:cs typeface="Verdana"/>
              </a:rPr>
              <a:t>Growth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hormone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47875" y="3048635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5">
                <a:moveTo>
                  <a:pt x="262055" y="51752"/>
                </a:moveTo>
                <a:lnTo>
                  <a:pt x="192278" y="92455"/>
                </a:lnTo>
                <a:lnTo>
                  <a:pt x="191262" y="96392"/>
                </a:lnTo>
                <a:lnTo>
                  <a:pt x="194818" y="102488"/>
                </a:lnTo>
                <a:lnTo>
                  <a:pt x="198628" y="103504"/>
                </a:lnTo>
                <a:lnTo>
                  <a:pt x="276410" y="58038"/>
                </a:lnTo>
                <a:lnTo>
                  <a:pt x="274700" y="58038"/>
                </a:lnTo>
                <a:lnTo>
                  <a:pt x="274700" y="57276"/>
                </a:lnTo>
                <a:lnTo>
                  <a:pt x="271525" y="57276"/>
                </a:lnTo>
                <a:lnTo>
                  <a:pt x="262055" y="51752"/>
                </a:lnTo>
                <a:close/>
              </a:path>
              <a:path w="287655" h="103505">
                <a:moveTo>
                  <a:pt x="251060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251278" y="58038"/>
                </a:lnTo>
                <a:lnTo>
                  <a:pt x="262055" y="51752"/>
                </a:lnTo>
                <a:lnTo>
                  <a:pt x="251060" y="45338"/>
                </a:lnTo>
                <a:close/>
              </a:path>
              <a:path w="287655" h="103505">
                <a:moveTo>
                  <a:pt x="276383" y="45338"/>
                </a:moveTo>
                <a:lnTo>
                  <a:pt x="274700" y="45338"/>
                </a:lnTo>
                <a:lnTo>
                  <a:pt x="274700" y="58038"/>
                </a:lnTo>
                <a:lnTo>
                  <a:pt x="276410" y="58038"/>
                </a:lnTo>
                <a:lnTo>
                  <a:pt x="287274" y="51688"/>
                </a:lnTo>
                <a:lnTo>
                  <a:pt x="276383" y="45338"/>
                </a:lnTo>
                <a:close/>
              </a:path>
              <a:path w="287655" h="103505">
                <a:moveTo>
                  <a:pt x="271525" y="46227"/>
                </a:moveTo>
                <a:lnTo>
                  <a:pt x="262055" y="51752"/>
                </a:lnTo>
                <a:lnTo>
                  <a:pt x="271525" y="57276"/>
                </a:lnTo>
                <a:lnTo>
                  <a:pt x="271525" y="46227"/>
                </a:lnTo>
                <a:close/>
              </a:path>
              <a:path w="287655" h="103505">
                <a:moveTo>
                  <a:pt x="274700" y="46227"/>
                </a:moveTo>
                <a:lnTo>
                  <a:pt x="271525" y="46227"/>
                </a:lnTo>
                <a:lnTo>
                  <a:pt x="271525" y="57276"/>
                </a:lnTo>
                <a:lnTo>
                  <a:pt x="274700" y="57276"/>
                </a:lnTo>
                <a:lnTo>
                  <a:pt x="274700" y="46227"/>
                </a:lnTo>
                <a:close/>
              </a:path>
              <a:path w="287655" h="103505">
                <a:moveTo>
                  <a:pt x="198628" y="0"/>
                </a:moveTo>
                <a:lnTo>
                  <a:pt x="194818" y="1015"/>
                </a:lnTo>
                <a:lnTo>
                  <a:pt x="191262" y="7112"/>
                </a:lnTo>
                <a:lnTo>
                  <a:pt x="192278" y="11049"/>
                </a:lnTo>
                <a:lnTo>
                  <a:pt x="262055" y="51752"/>
                </a:lnTo>
                <a:lnTo>
                  <a:pt x="271525" y="46227"/>
                </a:lnTo>
                <a:lnTo>
                  <a:pt x="274700" y="46227"/>
                </a:lnTo>
                <a:lnTo>
                  <a:pt x="274700" y="45338"/>
                </a:lnTo>
                <a:lnTo>
                  <a:pt x="276383" y="45338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835150" y="2916173"/>
            <a:ext cx="5015230" cy="368300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b="1" spc="-5" dirty="0">
                <a:latin typeface="Verdana"/>
                <a:cs typeface="Verdana"/>
              </a:rPr>
              <a:t>Contractile proteins </a:t>
            </a: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dirty="0">
                <a:latin typeface="Verdana"/>
                <a:cs typeface="Verdana"/>
              </a:rPr>
              <a:t>Actin,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myosin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47875" y="3686809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4">
                <a:moveTo>
                  <a:pt x="262055" y="51752"/>
                </a:moveTo>
                <a:lnTo>
                  <a:pt x="192278" y="92456"/>
                </a:lnTo>
                <a:lnTo>
                  <a:pt x="191262" y="96392"/>
                </a:lnTo>
                <a:lnTo>
                  <a:pt x="194818" y="102488"/>
                </a:lnTo>
                <a:lnTo>
                  <a:pt x="198628" y="103504"/>
                </a:lnTo>
                <a:lnTo>
                  <a:pt x="276410" y="58038"/>
                </a:lnTo>
                <a:lnTo>
                  <a:pt x="274700" y="58038"/>
                </a:lnTo>
                <a:lnTo>
                  <a:pt x="274700" y="57276"/>
                </a:lnTo>
                <a:lnTo>
                  <a:pt x="271525" y="57276"/>
                </a:lnTo>
                <a:lnTo>
                  <a:pt x="262055" y="51752"/>
                </a:lnTo>
                <a:close/>
              </a:path>
              <a:path w="287655" h="103504">
                <a:moveTo>
                  <a:pt x="251060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251278" y="58038"/>
                </a:lnTo>
                <a:lnTo>
                  <a:pt x="262055" y="51752"/>
                </a:lnTo>
                <a:lnTo>
                  <a:pt x="251060" y="45338"/>
                </a:lnTo>
                <a:close/>
              </a:path>
              <a:path w="287655" h="103504">
                <a:moveTo>
                  <a:pt x="276383" y="45338"/>
                </a:moveTo>
                <a:lnTo>
                  <a:pt x="274700" y="45338"/>
                </a:lnTo>
                <a:lnTo>
                  <a:pt x="274700" y="58038"/>
                </a:lnTo>
                <a:lnTo>
                  <a:pt x="276410" y="58038"/>
                </a:lnTo>
                <a:lnTo>
                  <a:pt x="287274" y="51688"/>
                </a:lnTo>
                <a:lnTo>
                  <a:pt x="276383" y="45338"/>
                </a:lnTo>
                <a:close/>
              </a:path>
              <a:path w="287655" h="103504">
                <a:moveTo>
                  <a:pt x="271525" y="46227"/>
                </a:moveTo>
                <a:lnTo>
                  <a:pt x="262055" y="51752"/>
                </a:lnTo>
                <a:lnTo>
                  <a:pt x="271525" y="57276"/>
                </a:lnTo>
                <a:lnTo>
                  <a:pt x="271525" y="46227"/>
                </a:lnTo>
                <a:close/>
              </a:path>
              <a:path w="287655" h="103504">
                <a:moveTo>
                  <a:pt x="274700" y="46227"/>
                </a:moveTo>
                <a:lnTo>
                  <a:pt x="271525" y="46227"/>
                </a:lnTo>
                <a:lnTo>
                  <a:pt x="271525" y="57276"/>
                </a:lnTo>
                <a:lnTo>
                  <a:pt x="274700" y="57276"/>
                </a:lnTo>
                <a:lnTo>
                  <a:pt x="274700" y="46227"/>
                </a:lnTo>
                <a:close/>
              </a:path>
              <a:path w="287655" h="103504">
                <a:moveTo>
                  <a:pt x="198628" y="0"/>
                </a:moveTo>
                <a:lnTo>
                  <a:pt x="194818" y="1015"/>
                </a:lnTo>
                <a:lnTo>
                  <a:pt x="191262" y="7112"/>
                </a:lnTo>
                <a:lnTo>
                  <a:pt x="192278" y="11048"/>
                </a:lnTo>
                <a:lnTo>
                  <a:pt x="262055" y="51752"/>
                </a:lnTo>
                <a:lnTo>
                  <a:pt x="271525" y="46227"/>
                </a:lnTo>
                <a:lnTo>
                  <a:pt x="274700" y="46227"/>
                </a:lnTo>
                <a:lnTo>
                  <a:pt x="274700" y="45338"/>
                </a:lnTo>
                <a:lnTo>
                  <a:pt x="276383" y="45338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835150" y="3554412"/>
            <a:ext cx="4200525" cy="3702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b="1" spc="-5" dirty="0">
                <a:latin typeface="Verdana"/>
                <a:cs typeface="Verdana"/>
              </a:rPr>
              <a:t>Storage proteins </a:t>
            </a:r>
            <a:r>
              <a:rPr sz="1800" spc="-5" dirty="0">
                <a:latin typeface="Verdana"/>
                <a:cs typeface="Verdana"/>
              </a:rPr>
              <a:t>e.g. Ovalbumin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547875" y="4336160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4">
                <a:moveTo>
                  <a:pt x="262164" y="51688"/>
                </a:moveTo>
                <a:lnTo>
                  <a:pt x="192278" y="92456"/>
                </a:lnTo>
                <a:lnTo>
                  <a:pt x="191262" y="96265"/>
                </a:lnTo>
                <a:lnTo>
                  <a:pt x="194818" y="102362"/>
                </a:lnTo>
                <a:lnTo>
                  <a:pt x="198628" y="103377"/>
                </a:lnTo>
                <a:lnTo>
                  <a:pt x="276383" y="58038"/>
                </a:lnTo>
                <a:lnTo>
                  <a:pt x="274700" y="58038"/>
                </a:lnTo>
                <a:lnTo>
                  <a:pt x="274700" y="57150"/>
                </a:lnTo>
                <a:lnTo>
                  <a:pt x="271525" y="57150"/>
                </a:lnTo>
                <a:lnTo>
                  <a:pt x="262164" y="51688"/>
                </a:lnTo>
                <a:close/>
              </a:path>
              <a:path w="287655" h="103504">
                <a:moveTo>
                  <a:pt x="251278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251278" y="58038"/>
                </a:lnTo>
                <a:lnTo>
                  <a:pt x="262164" y="51688"/>
                </a:lnTo>
                <a:lnTo>
                  <a:pt x="251278" y="45338"/>
                </a:lnTo>
                <a:close/>
              </a:path>
              <a:path w="287655" h="103504">
                <a:moveTo>
                  <a:pt x="276383" y="45338"/>
                </a:moveTo>
                <a:lnTo>
                  <a:pt x="274700" y="45338"/>
                </a:lnTo>
                <a:lnTo>
                  <a:pt x="274700" y="58038"/>
                </a:lnTo>
                <a:lnTo>
                  <a:pt x="276383" y="58038"/>
                </a:lnTo>
                <a:lnTo>
                  <a:pt x="287274" y="51688"/>
                </a:lnTo>
                <a:lnTo>
                  <a:pt x="276383" y="45338"/>
                </a:lnTo>
                <a:close/>
              </a:path>
              <a:path w="287655" h="103504">
                <a:moveTo>
                  <a:pt x="271525" y="46227"/>
                </a:moveTo>
                <a:lnTo>
                  <a:pt x="262164" y="51688"/>
                </a:lnTo>
                <a:lnTo>
                  <a:pt x="271525" y="57150"/>
                </a:lnTo>
                <a:lnTo>
                  <a:pt x="271525" y="46227"/>
                </a:lnTo>
                <a:close/>
              </a:path>
              <a:path w="287655" h="103504">
                <a:moveTo>
                  <a:pt x="274700" y="46227"/>
                </a:moveTo>
                <a:lnTo>
                  <a:pt x="271525" y="46227"/>
                </a:lnTo>
                <a:lnTo>
                  <a:pt x="271525" y="57150"/>
                </a:lnTo>
                <a:lnTo>
                  <a:pt x="274700" y="57150"/>
                </a:lnTo>
                <a:lnTo>
                  <a:pt x="274700" y="46227"/>
                </a:lnTo>
                <a:close/>
              </a:path>
              <a:path w="287655" h="103504">
                <a:moveTo>
                  <a:pt x="198628" y="0"/>
                </a:moveTo>
                <a:lnTo>
                  <a:pt x="194818" y="1015"/>
                </a:lnTo>
                <a:lnTo>
                  <a:pt x="191262" y="7112"/>
                </a:lnTo>
                <a:lnTo>
                  <a:pt x="192278" y="10921"/>
                </a:lnTo>
                <a:lnTo>
                  <a:pt x="262164" y="51688"/>
                </a:lnTo>
                <a:lnTo>
                  <a:pt x="271525" y="46227"/>
                </a:lnTo>
                <a:lnTo>
                  <a:pt x="274700" y="46227"/>
                </a:lnTo>
                <a:lnTo>
                  <a:pt x="274700" y="45338"/>
                </a:lnTo>
                <a:lnTo>
                  <a:pt x="276383" y="45338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835150" y="4202112"/>
            <a:ext cx="4651375" cy="3702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b="1" spc="-5" dirty="0">
                <a:latin typeface="Verdana"/>
                <a:cs typeface="Verdana"/>
              </a:rPr>
              <a:t>Genetic proteins </a:t>
            </a:r>
            <a:r>
              <a:rPr sz="1800" spc="-5" dirty="0">
                <a:latin typeface="Verdana"/>
                <a:cs typeface="Verdana"/>
              </a:rPr>
              <a:t>e.g.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Nucleoproteins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547875" y="4993385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4">
                <a:moveTo>
                  <a:pt x="262164" y="51688"/>
                </a:moveTo>
                <a:lnTo>
                  <a:pt x="192278" y="92456"/>
                </a:lnTo>
                <a:lnTo>
                  <a:pt x="191262" y="96265"/>
                </a:lnTo>
                <a:lnTo>
                  <a:pt x="194818" y="102362"/>
                </a:lnTo>
                <a:lnTo>
                  <a:pt x="198628" y="103377"/>
                </a:lnTo>
                <a:lnTo>
                  <a:pt x="276383" y="58038"/>
                </a:lnTo>
                <a:lnTo>
                  <a:pt x="274700" y="58038"/>
                </a:lnTo>
                <a:lnTo>
                  <a:pt x="274700" y="57150"/>
                </a:lnTo>
                <a:lnTo>
                  <a:pt x="271525" y="57150"/>
                </a:lnTo>
                <a:lnTo>
                  <a:pt x="262164" y="51688"/>
                </a:lnTo>
                <a:close/>
              </a:path>
              <a:path w="287655" h="103504">
                <a:moveTo>
                  <a:pt x="251278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251278" y="58038"/>
                </a:lnTo>
                <a:lnTo>
                  <a:pt x="262164" y="51688"/>
                </a:lnTo>
                <a:lnTo>
                  <a:pt x="251278" y="45338"/>
                </a:lnTo>
                <a:close/>
              </a:path>
              <a:path w="287655" h="103504">
                <a:moveTo>
                  <a:pt x="276383" y="45338"/>
                </a:moveTo>
                <a:lnTo>
                  <a:pt x="274700" y="45338"/>
                </a:lnTo>
                <a:lnTo>
                  <a:pt x="274700" y="58038"/>
                </a:lnTo>
                <a:lnTo>
                  <a:pt x="276383" y="58038"/>
                </a:lnTo>
                <a:lnTo>
                  <a:pt x="287274" y="51688"/>
                </a:lnTo>
                <a:lnTo>
                  <a:pt x="276383" y="45338"/>
                </a:lnTo>
                <a:close/>
              </a:path>
              <a:path w="287655" h="103504">
                <a:moveTo>
                  <a:pt x="271525" y="46227"/>
                </a:moveTo>
                <a:lnTo>
                  <a:pt x="262164" y="51688"/>
                </a:lnTo>
                <a:lnTo>
                  <a:pt x="271525" y="57150"/>
                </a:lnTo>
                <a:lnTo>
                  <a:pt x="271525" y="46227"/>
                </a:lnTo>
                <a:close/>
              </a:path>
              <a:path w="287655" h="103504">
                <a:moveTo>
                  <a:pt x="274700" y="46227"/>
                </a:moveTo>
                <a:lnTo>
                  <a:pt x="271525" y="46227"/>
                </a:lnTo>
                <a:lnTo>
                  <a:pt x="271525" y="57150"/>
                </a:lnTo>
                <a:lnTo>
                  <a:pt x="274700" y="57150"/>
                </a:lnTo>
                <a:lnTo>
                  <a:pt x="274700" y="46227"/>
                </a:lnTo>
                <a:close/>
              </a:path>
              <a:path w="287655" h="103504">
                <a:moveTo>
                  <a:pt x="198628" y="0"/>
                </a:moveTo>
                <a:lnTo>
                  <a:pt x="194818" y="1015"/>
                </a:lnTo>
                <a:lnTo>
                  <a:pt x="191262" y="7112"/>
                </a:lnTo>
                <a:lnTo>
                  <a:pt x="192278" y="10921"/>
                </a:lnTo>
                <a:lnTo>
                  <a:pt x="262164" y="51688"/>
                </a:lnTo>
                <a:lnTo>
                  <a:pt x="271525" y="46227"/>
                </a:lnTo>
                <a:lnTo>
                  <a:pt x="274700" y="46227"/>
                </a:lnTo>
                <a:lnTo>
                  <a:pt x="274700" y="45338"/>
                </a:lnTo>
                <a:lnTo>
                  <a:pt x="276383" y="45338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835150" y="4859337"/>
            <a:ext cx="4851400" cy="3702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b="1" spc="-5" dirty="0">
                <a:latin typeface="Verdana"/>
                <a:cs typeface="Verdana"/>
              </a:rPr>
              <a:t>Defence proteins </a:t>
            </a:r>
            <a:r>
              <a:rPr sz="1800" spc="-5" dirty="0">
                <a:latin typeface="Verdana"/>
                <a:cs typeface="Verdana"/>
              </a:rPr>
              <a:t>e.g.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Imunoglobulins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547875" y="5712510"/>
            <a:ext cx="287655" cy="103505"/>
          </a:xfrm>
          <a:custGeom>
            <a:avLst/>
            <a:gdLst/>
            <a:ahLst/>
            <a:cxnLst/>
            <a:rect l="l" t="t" r="r" b="b"/>
            <a:pathLst>
              <a:path w="287655" h="103504">
                <a:moveTo>
                  <a:pt x="262118" y="51701"/>
                </a:moveTo>
                <a:lnTo>
                  <a:pt x="192278" y="92430"/>
                </a:lnTo>
                <a:lnTo>
                  <a:pt x="191262" y="96316"/>
                </a:lnTo>
                <a:lnTo>
                  <a:pt x="194818" y="102374"/>
                </a:lnTo>
                <a:lnTo>
                  <a:pt x="198628" y="103403"/>
                </a:lnTo>
                <a:lnTo>
                  <a:pt x="276386" y="58051"/>
                </a:lnTo>
                <a:lnTo>
                  <a:pt x="274700" y="58051"/>
                </a:lnTo>
                <a:lnTo>
                  <a:pt x="274700" y="57188"/>
                </a:lnTo>
                <a:lnTo>
                  <a:pt x="271525" y="57188"/>
                </a:lnTo>
                <a:lnTo>
                  <a:pt x="262118" y="51701"/>
                </a:lnTo>
                <a:close/>
              </a:path>
              <a:path w="287655" h="103504">
                <a:moveTo>
                  <a:pt x="251229" y="45351"/>
                </a:moveTo>
                <a:lnTo>
                  <a:pt x="0" y="45351"/>
                </a:lnTo>
                <a:lnTo>
                  <a:pt x="0" y="58051"/>
                </a:lnTo>
                <a:lnTo>
                  <a:pt x="251229" y="58051"/>
                </a:lnTo>
                <a:lnTo>
                  <a:pt x="262118" y="51701"/>
                </a:lnTo>
                <a:lnTo>
                  <a:pt x="251229" y="45351"/>
                </a:lnTo>
                <a:close/>
              </a:path>
              <a:path w="287655" h="103504">
                <a:moveTo>
                  <a:pt x="276389" y="45351"/>
                </a:moveTo>
                <a:lnTo>
                  <a:pt x="274700" y="45351"/>
                </a:lnTo>
                <a:lnTo>
                  <a:pt x="274700" y="58051"/>
                </a:lnTo>
                <a:lnTo>
                  <a:pt x="276386" y="58051"/>
                </a:lnTo>
                <a:lnTo>
                  <a:pt x="287274" y="51701"/>
                </a:lnTo>
                <a:lnTo>
                  <a:pt x="276389" y="45351"/>
                </a:lnTo>
                <a:close/>
              </a:path>
              <a:path w="287655" h="103504">
                <a:moveTo>
                  <a:pt x="271525" y="46215"/>
                </a:moveTo>
                <a:lnTo>
                  <a:pt x="262118" y="51701"/>
                </a:lnTo>
                <a:lnTo>
                  <a:pt x="271525" y="57188"/>
                </a:lnTo>
                <a:lnTo>
                  <a:pt x="271525" y="46215"/>
                </a:lnTo>
                <a:close/>
              </a:path>
              <a:path w="287655" h="103504">
                <a:moveTo>
                  <a:pt x="274700" y="46215"/>
                </a:moveTo>
                <a:lnTo>
                  <a:pt x="271525" y="46215"/>
                </a:lnTo>
                <a:lnTo>
                  <a:pt x="271525" y="57188"/>
                </a:lnTo>
                <a:lnTo>
                  <a:pt x="274700" y="57188"/>
                </a:lnTo>
                <a:lnTo>
                  <a:pt x="274700" y="46215"/>
                </a:lnTo>
                <a:close/>
              </a:path>
              <a:path w="287655" h="103504">
                <a:moveTo>
                  <a:pt x="198628" y="0"/>
                </a:moveTo>
                <a:lnTo>
                  <a:pt x="194818" y="1016"/>
                </a:lnTo>
                <a:lnTo>
                  <a:pt x="191262" y="7073"/>
                </a:lnTo>
                <a:lnTo>
                  <a:pt x="192278" y="10972"/>
                </a:lnTo>
                <a:lnTo>
                  <a:pt x="262118" y="51701"/>
                </a:lnTo>
                <a:lnTo>
                  <a:pt x="271525" y="46215"/>
                </a:lnTo>
                <a:lnTo>
                  <a:pt x="274700" y="46215"/>
                </a:lnTo>
                <a:lnTo>
                  <a:pt x="274700" y="45351"/>
                </a:lnTo>
                <a:lnTo>
                  <a:pt x="276389" y="45351"/>
                </a:lnTo>
                <a:lnTo>
                  <a:pt x="198628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835150" y="5580062"/>
            <a:ext cx="6082030" cy="370205"/>
          </a:xfrm>
          <a:prstGeom prst="rect">
            <a:avLst/>
          </a:prstGeom>
          <a:ln w="12700">
            <a:solidFill>
              <a:srgbClr val="1B577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5"/>
              </a:spcBef>
            </a:pPr>
            <a:r>
              <a:rPr sz="1800" b="1" spc="-5" dirty="0">
                <a:latin typeface="Verdana"/>
                <a:cs typeface="Verdana"/>
              </a:rPr>
              <a:t>Receptor proteins </a:t>
            </a: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dirty="0">
                <a:latin typeface="Verdana"/>
                <a:cs typeface="Verdana"/>
              </a:rPr>
              <a:t>for hormones and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viruses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90225" y="670899"/>
            <a:ext cx="4363720" cy="1050925"/>
            <a:chOff x="2390225" y="670899"/>
            <a:chExt cx="4363720" cy="1050925"/>
          </a:xfrm>
        </p:grpSpPr>
        <p:sp>
          <p:nvSpPr>
            <p:cNvPr id="3" name="object 3"/>
            <p:cNvSpPr/>
            <p:nvPr/>
          </p:nvSpPr>
          <p:spPr>
            <a:xfrm>
              <a:off x="2411476" y="692150"/>
              <a:ext cx="4321175" cy="1008380"/>
            </a:xfrm>
            <a:custGeom>
              <a:avLst/>
              <a:gdLst/>
              <a:ahLst/>
              <a:cxnLst/>
              <a:rect l="l" t="t" r="r" b="b"/>
              <a:pathLst>
                <a:path w="4321175" h="1008380">
                  <a:moveTo>
                    <a:pt x="4153154" y="0"/>
                  </a:moveTo>
                  <a:lnTo>
                    <a:pt x="167894" y="0"/>
                  </a:lnTo>
                  <a:lnTo>
                    <a:pt x="123266" y="5998"/>
                  </a:lnTo>
                  <a:lnTo>
                    <a:pt x="83161" y="22930"/>
                  </a:lnTo>
                  <a:lnTo>
                    <a:pt x="49180" y="49196"/>
                  </a:lnTo>
                  <a:lnTo>
                    <a:pt x="22925" y="83199"/>
                  </a:lnTo>
                  <a:lnTo>
                    <a:pt x="5998" y="123339"/>
                  </a:lnTo>
                  <a:lnTo>
                    <a:pt x="0" y="168021"/>
                  </a:lnTo>
                  <a:lnTo>
                    <a:pt x="0" y="840104"/>
                  </a:lnTo>
                  <a:lnTo>
                    <a:pt x="5998" y="884741"/>
                  </a:lnTo>
                  <a:lnTo>
                    <a:pt x="22925" y="924870"/>
                  </a:lnTo>
                  <a:lnTo>
                    <a:pt x="49180" y="958881"/>
                  </a:lnTo>
                  <a:lnTo>
                    <a:pt x="83161" y="985167"/>
                  </a:lnTo>
                  <a:lnTo>
                    <a:pt x="123266" y="1002118"/>
                  </a:lnTo>
                  <a:lnTo>
                    <a:pt x="167894" y="1008126"/>
                  </a:lnTo>
                  <a:lnTo>
                    <a:pt x="4153154" y="1008126"/>
                  </a:lnTo>
                  <a:lnTo>
                    <a:pt x="4197781" y="1002118"/>
                  </a:lnTo>
                  <a:lnTo>
                    <a:pt x="4237886" y="985167"/>
                  </a:lnTo>
                  <a:lnTo>
                    <a:pt x="4271867" y="958881"/>
                  </a:lnTo>
                  <a:lnTo>
                    <a:pt x="4298122" y="924870"/>
                  </a:lnTo>
                  <a:lnTo>
                    <a:pt x="4315049" y="884741"/>
                  </a:lnTo>
                  <a:lnTo>
                    <a:pt x="4321048" y="840104"/>
                  </a:lnTo>
                  <a:lnTo>
                    <a:pt x="4321048" y="168021"/>
                  </a:lnTo>
                  <a:lnTo>
                    <a:pt x="4315049" y="123339"/>
                  </a:lnTo>
                  <a:lnTo>
                    <a:pt x="4298122" y="83199"/>
                  </a:lnTo>
                  <a:lnTo>
                    <a:pt x="4271867" y="49196"/>
                  </a:lnTo>
                  <a:lnTo>
                    <a:pt x="4237886" y="22930"/>
                  </a:lnTo>
                  <a:lnTo>
                    <a:pt x="4197781" y="5998"/>
                  </a:lnTo>
                  <a:lnTo>
                    <a:pt x="4153154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11476" y="692150"/>
              <a:ext cx="4321175" cy="1008380"/>
            </a:xfrm>
            <a:custGeom>
              <a:avLst/>
              <a:gdLst/>
              <a:ahLst/>
              <a:cxnLst/>
              <a:rect l="l" t="t" r="r" b="b"/>
              <a:pathLst>
                <a:path w="4321175" h="1008380">
                  <a:moveTo>
                    <a:pt x="0" y="168021"/>
                  </a:moveTo>
                  <a:lnTo>
                    <a:pt x="5998" y="123339"/>
                  </a:lnTo>
                  <a:lnTo>
                    <a:pt x="22925" y="83199"/>
                  </a:lnTo>
                  <a:lnTo>
                    <a:pt x="49180" y="49196"/>
                  </a:lnTo>
                  <a:lnTo>
                    <a:pt x="83161" y="22930"/>
                  </a:lnTo>
                  <a:lnTo>
                    <a:pt x="123266" y="5998"/>
                  </a:lnTo>
                  <a:lnTo>
                    <a:pt x="167894" y="0"/>
                  </a:lnTo>
                  <a:lnTo>
                    <a:pt x="4153154" y="0"/>
                  </a:lnTo>
                  <a:lnTo>
                    <a:pt x="4197781" y="5998"/>
                  </a:lnTo>
                  <a:lnTo>
                    <a:pt x="4237886" y="22930"/>
                  </a:lnTo>
                  <a:lnTo>
                    <a:pt x="4271867" y="49196"/>
                  </a:lnTo>
                  <a:lnTo>
                    <a:pt x="4298122" y="83199"/>
                  </a:lnTo>
                  <a:lnTo>
                    <a:pt x="4315049" y="123339"/>
                  </a:lnTo>
                  <a:lnTo>
                    <a:pt x="4321048" y="168021"/>
                  </a:lnTo>
                  <a:lnTo>
                    <a:pt x="4321175" y="840104"/>
                  </a:lnTo>
                  <a:lnTo>
                    <a:pt x="4315049" y="884741"/>
                  </a:lnTo>
                  <a:lnTo>
                    <a:pt x="4298122" y="924870"/>
                  </a:lnTo>
                  <a:lnTo>
                    <a:pt x="4271867" y="958881"/>
                  </a:lnTo>
                  <a:lnTo>
                    <a:pt x="4237886" y="985167"/>
                  </a:lnTo>
                  <a:lnTo>
                    <a:pt x="4197781" y="1002118"/>
                  </a:lnTo>
                  <a:lnTo>
                    <a:pt x="4153154" y="1008126"/>
                  </a:lnTo>
                  <a:lnTo>
                    <a:pt x="167894" y="1008126"/>
                  </a:lnTo>
                  <a:lnTo>
                    <a:pt x="123266" y="1002118"/>
                  </a:lnTo>
                  <a:lnTo>
                    <a:pt x="83161" y="985167"/>
                  </a:lnTo>
                  <a:lnTo>
                    <a:pt x="49180" y="958881"/>
                  </a:lnTo>
                  <a:lnTo>
                    <a:pt x="22925" y="924870"/>
                  </a:lnTo>
                  <a:lnTo>
                    <a:pt x="5998" y="884741"/>
                  </a:lnTo>
                  <a:lnTo>
                    <a:pt x="0" y="840104"/>
                  </a:lnTo>
                  <a:lnTo>
                    <a:pt x="0" y="168021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11907" y="633476"/>
            <a:ext cx="35172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FF"/>
                </a:solidFill>
                <a:latin typeface="Verdana"/>
                <a:cs typeface="Verdana"/>
              </a:rPr>
              <a:t>Classification based</a:t>
            </a:r>
            <a:r>
              <a:rPr sz="2400" b="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Verdana"/>
                <a:cs typeface="Verdana"/>
              </a:rPr>
              <a:t>on  </a:t>
            </a:r>
            <a:r>
              <a:rPr sz="2400" b="0" spc="-5" dirty="0">
                <a:solidFill>
                  <a:srgbClr val="FFFFFF"/>
                </a:solidFill>
                <a:latin typeface="Verdana"/>
                <a:cs typeface="Verdana"/>
              </a:rPr>
              <a:t>chemical </a:t>
            </a:r>
            <a:r>
              <a:rPr sz="2400" b="0" dirty="0">
                <a:solidFill>
                  <a:srgbClr val="FFFFFF"/>
                </a:solidFill>
                <a:latin typeface="Verdana"/>
                <a:cs typeface="Verdana"/>
              </a:rPr>
              <a:t>nature and  </a:t>
            </a:r>
            <a:r>
              <a:rPr sz="2400" b="0" spc="-5" dirty="0">
                <a:solidFill>
                  <a:srgbClr val="FFFFFF"/>
                </a:solidFill>
                <a:latin typeface="Verdana"/>
                <a:cs typeface="Verdana"/>
              </a:rPr>
              <a:t>solubility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8312" y="1997075"/>
            <a:ext cx="8326755" cy="2030730"/>
          </a:xfrm>
          <a:custGeom>
            <a:avLst/>
            <a:gdLst/>
            <a:ahLst/>
            <a:cxnLst/>
            <a:rect l="l" t="t" r="r" b="b"/>
            <a:pathLst>
              <a:path w="8326755" h="2030729">
                <a:moveTo>
                  <a:pt x="0" y="2030476"/>
                </a:moveTo>
                <a:lnTo>
                  <a:pt x="8326374" y="2030476"/>
                </a:lnTo>
                <a:lnTo>
                  <a:pt x="8326374" y="0"/>
                </a:lnTo>
                <a:lnTo>
                  <a:pt x="0" y="0"/>
                </a:lnTo>
                <a:lnTo>
                  <a:pt x="0" y="2030476"/>
                </a:lnTo>
                <a:close/>
              </a:path>
            </a:pathLst>
          </a:custGeom>
          <a:ln w="12699">
            <a:solidFill>
              <a:srgbClr val="1B57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9917" y="2028901"/>
            <a:ext cx="25507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Verdana"/>
                <a:cs typeface="Verdana"/>
              </a:rPr>
              <a:t>1. </a:t>
            </a:r>
            <a:r>
              <a:rPr sz="1800" b="1" spc="-5" dirty="0">
                <a:latin typeface="Verdana"/>
                <a:cs typeface="Verdana"/>
              </a:rPr>
              <a:t>Simple proteins</a:t>
            </a:r>
            <a:r>
              <a:rPr sz="1800" b="1" spc="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80958" y="6526511"/>
            <a:ext cx="84201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5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20" dirty="0">
                <a:latin typeface="Arial"/>
                <a:cs typeface="Arial"/>
              </a:rPr>
              <a:t>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05729" y="2028901"/>
            <a:ext cx="44513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composed </a:t>
            </a:r>
            <a:r>
              <a:rPr sz="1800" dirty="0">
                <a:latin typeface="Verdana"/>
                <a:cs typeface="Verdana"/>
              </a:rPr>
              <a:t>only of amino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acid</a:t>
            </a:r>
            <a:endParaRPr sz="1800">
              <a:latin typeface="Verdana"/>
              <a:cs typeface="Verdana"/>
            </a:endParaRPr>
          </a:p>
          <a:p>
            <a:pPr marL="5270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residues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9917" y="2852165"/>
            <a:ext cx="807465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040" indent="-32067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20675" algn="l"/>
              </a:tabLst>
            </a:pPr>
            <a:r>
              <a:rPr sz="1800" b="1" spc="-5" dirty="0">
                <a:latin typeface="Verdana"/>
                <a:cs typeface="Verdana"/>
              </a:rPr>
              <a:t>Conjugated proteins </a:t>
            </a:r>
            <a:r>
              <a:rPr sz="1800" dirty="0">
                <a:latin typeface="Verdana"/>
                <a:cs typeface="Verdana"/>
              </a:rPr>
              <a:t>: Along with amino </a:t>
            </a:r>
            <a:r>
              <a:rPr sz="1800" spc="-5" dirty="0">
                <a:latin typeface="Verdana"/>
                <a:cs typeface="Verdana"/>
              </a:rPr>
              <a:t>acids </a:t>
            </a:r>
            <a:r>
              <a:rPr sz="1800" dirty="0">
                <a:latin typeface="Verdana"/>
                <a:cs typeface="Verdana"/>
              </a:rPr>
              <a:t>, </a:t>
            </a:r>
            <a:r>
              <a:rPr sz="1800" spc="-5" dirty="0">
                <a:latin typeface="Verdana"/>
                <a:cs typeface="Verdana"/>
              </a:rPr>
              <a:t>there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endParaRPr sz="1800">
              <a:latin typeface="Verdana"/>
              <a:cs typeface="Verdana"/>
            </a:endParaRPr>
          </a:p>
          <a:p>
            <a:pPr marL="323723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non-protein prosthetic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group.</a:t>
            </a:r>
            <a:endParaRPr sz="1800">
              <a:latin typeface="Verdana"/>
              <a:cs typeface="Verdana"/>
            </a:endParaRPr>
          </a:p>
          <a:p>
            <a:pPr marL="324485" indent="-325120">
              <a:lnSpc>
                <a:spcPct val="100000"/>
              </a:lnSpc>
              <a:buAutoNum type="arabicPeriod" startAt="3"/>
              <a:tabLst>
                <a:tab pos="325120" algn="l"/>
                <a:tab pos="3256915" algn="l"/>
              </a:tabLst>
            </a:pPr>
            <a:r>
              <a:rPr sz="1800" b="1" spc="-5" dirty="0">
                <a:latin typeface="Verdana"/>
                <a:cs typeface="Verdana"/>
              </a:rPr>
              <a:t>Derived</a:t>
            </a:r>
            <a:r>
              <a:rPr sz="1800" b="1" spc="2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proteins</a:t>
            </a:r>
            <a:r>
              <a:rPr sz="1800" b="1" spc="2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:	</a:t>
            </a: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denatured </a:t>
            </a:r>
            <a:r>
              <a:rPr sz="1800" dirty="0">
                <a:latin typeface="Verdana"/>
                <a:cs typeface="Verdana"/>
              </a:rPr>
              <a:t>or </a:t>
            </a:r>
            <a:r>
              <a:rPr sz="1800" spc="-10" dirty="0">
                <a:latin typeface="Verdana"/>
                <a:cs typeface="Verdana"/>
              </a:rPr>
              <a:t>degraded </a:t>
            </a:r>
            <a:r>
              <a:rPr sz="1800" spc="-5" dirty="0">
                <a:latin typeface="Verdana"/>
                <a:cs typeface="Verdana"/>
              </a:rPr>
              <a:t>products</a:t>
            </a:r>
            <a:endParaRPr sz="1800">
              <a:latin typeface="Verdana"/>
              <a:cs typeface="Verdana"/>
            </a:endParaRPr>
          </a:p>
          <a:p>
            <a:pPr marL="3317875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above</a:t>
            </a:r>
            <a:r>
              <a:rPr sz="1800" spc="-5" dirty="0">
                <a:latin typeface="Verdana"/>
                <a:cs typeface="Verdana"/>
              </a:rPr>
              <a:t> two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87127" y="743902"/>
            <a:ext cx="1985645" cy="375920"/>
            <a:chOff x="3687127" y="743902"/>
            <a:chExt cx="1985645" cy="375920"/>
          </a:xfrm>
        </p:grpSpPr>
        <p:sp>
          <p:nvSpPr>
            <p:cNvPr id="3" name="object 3"/>
            <p:cNvSpPr/>
            <p:nvPr/>
          </p:nvSpPr>
          <p:spPr>
            <a:xfrm>
              <a:off x="3708400" y="765175"/>
              <a:ext cx="1943100" cy="333375"/>
            </a:xfrm>
            <a:custGeom>
              <a:avLst/>
              <a:gdLst/>
              <a:ahLst/>
              <a:cxnLst/>
              <a:rect l="l" t="t" r="r" b="b"/>
              <a:pathLst>
                <a:path w="1943100" h="333375">
                  <a:moveTo>
                    <a:pt x="1887474" y="0"/>
                  </a:moveTo>
                  <a:lnTo>
                    <a:pt x="55625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7749"/>
                  </a:lnTo>
                  <a:lnTo>
                    <a:pt x="4369" y="299406"/>
                  </a:lnTo>
                  <a:lnTo>
                    <a:pt x="16287" y="317087"/>
                  </a:lnTo>
                  <a:lnTo>
                    <a:pt x="33968" y="329005"/>
                  </a:lnTo>
                  <a:lnTo>
                    <a:pt x="55625" y="333375"/>
                  </a:lnTo>
                  <a:lnTo>
                    <a:pt x="1887474" y="333375"/>
                  </a:lnTo>
                  <a:lnTo>
                    <a:pt x="1909131" y="329005"/>
                  </a:lnTo>
                  <a:lnTo>
                    <a:pt x="1926812" y="317087"/>
                  </a:lnTo>
                  <a:lnTo>
                    <a:pt x="1938730" y="299406"/>
                  </a:lnTo>
                  <a:lnTo>
                    <a:pt x="1943100" y="277749"/>
                  </a:lnTo>
                  <a:lnTo>
                    <a:pt x="1943100" y="55625"/>
                  </a:lnTo>
                  <a:lnTo>
                    <a:pt x="1938730" y="33968"/>
                  </a:lnTo>
                  <a:lnTo>
                    <a:pt x="1926812" y="16287"/>
                  </a:lnTo>
                  <a:lnTo>
                    <a:pt x="1909131" y="4369"/>
                  </a:lnTo>
                  <a:lnTo>
                    <a:pt x="1887474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08400" y="765175"/>
              <a:ext cx="1943100" cy="333375"/>
            </a:xfrm>
            <a:custGeom>
              <a:avLst/>
              <a:gdLst/>
              <a:ahLst/>
              <a:cxnLst/>
              <a:rect l="l" t="t" r="r" b="b"/>
              <a:pathLst>
                <a:path w="1943100" h="333375">
                  <a:moveTo>
                    <a:pt x="0" y="55625"/>
                  </a:moveTo>
                  <a:lnTo>
                    <a:pt x="4369" y="33968"/>
                  </a:lnTo>
                  <a:lnTo>
                    <a:pt x="16287" y="16287"/>
                  </a:lnTo>
                  <a:lnTo>
                    <a:pt x="33968" y="4369"/>
                  </a:lnTo>
                  <a:lnTo>
                    <a:pt x="55625" y="0"/>
                  </a:lnTo>
                  <a:lnTo>
                    <a:pt x="1887474" y="0"/>
                  </a:lnTo>
                  <a:lnTo>
                    <a:pt x="1909131" y="4369"/>
                  </a:lnTo>
                  <a:lnTo>
                    <a:pt x="1926812" y="16287"/>
                  </a:lnTo>
                  <a:lnTo>
                    <a:pt x="1938730" y="33968"/>
                  </a:lnTo>
                  <a:lnTo>
                    <a:pt x="1943100" y="55625"/>
                  </a:lnTo>
                  <a:lnTo>
                    <a:pt x="1943100" y="277749"/>
                  </a:lnTo>
                  <a:lnTo>
                    <a:pt x="1938730" y="299406"/>
                  </a:lnTo>
                  <a:lnTo>
                    <a:pt x="1926812" y="317087"/>
                  </a:lnTo>
                  <a:lnTo>
                    <a:pt x="1909131" y="329005"/>
                  </a:lnTo>
                  <a:lnTo>
                    <a:pt x="1887474" y="333375"/>
                  </a:lnTo>
                  <a:lnTo>
                    <a:pt x="55625" y="333375"/>
                  </a:lnTo>
                  <a:lnTo>
                    <a:pt x="33968" y="329005"/>
                  </a:lnTo>
                  <a:lnTo>
                    <a:pt x="16287" y="317087"/>
                  </a:lnTo>
                  <a:lnTo>
                    <a:pt x="4369" y="299406"/>
                  </a:lnTo>
                  <a:lnTo>
                    <a:pt x="0" y="277749"/>
                  </a:lnTo>
                  <a:lnTo>
                    <a:pt x="0" y="55625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49648" y="734948"/>
            <a:ext cx="1261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FF"/>
                </a:solidFill>
                <a:latin typeface="Verdana"/>
                <a:cs typeface="Verdana"/>
              </a:rPr>
              <a:t>Proteins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50277" y="908050"/>
            <a:ext cx="6859905" cy="878840"/>
            <a:chOff x="950277" y="908050"/>
            <a:chExt cx="6859905" cy="878840"/>
          </a:xfrm>
        </p:grpSpPr>
        <p:sp>
          <p:nvSpPr>
            <p:cNvPr id="7" name="object 7"/>
            <p:cNvSpPr/>
            <p:nvPr/>
          </p:nvSpPr>
          <p:spPr>
            <a:xfrm>
              <a:off x="1620900" y="931925"/>
              <a:ext cx="6118225" cy="6350"/>
            </a:xfrm>
            <a:custGeom>
              <a:avLst/>
              <a:gdLst/>
              <a:ahLst/>
              <a:cxnLst/>
              <a:rect l="l" t="t" r="r" b="b"/>
              <a:pathLst>
                <a:path w="6118225" h="6350">
                  <a:moveTo>
                    <a:pt x="2087499" y="6350"/>
                  </a:moveTo>
                  <a:lnTo>
                    <a:pt x="0" y="6350"/>
                  </a:lnTo>
                </a:path>
                <a:path w="6118225" h="6350">
                  <a:moveTo>
                    <a:pt x="6118225" y="0"/>
                  </a:moveTo>
                  <a:lnTo>
                    <a:pt x="4030599" y="0"/>
                  </a:lnTo>
                </a:path>
              </a:pathLst>
            </a:custGeom>
            <a:ln w="28575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1550" y="908049"/>
              <a:ext cx="6838950" cy="857250"/>
            </a:xfrm>
            <a:custGeom>
              <a:avLst/>
              <a:gdLst/>
              <a:ahLst/>
              <a:cxnLst/>
              <a:rect l="l" t="t" r="r" b="b"/>
              <a:pathLst>
                <a:path w="6838950" h="857250">
                  <a:moveTo>
                    <a:pt x="694944" y="348361"/>
                  </a:moveTo>
                  <a:lnTo>
                    <a:pt x="692645" y="339598"/>
                  </a:lnTo>
                  <a:lnTo>
                    <a:pt x="685800" y="335661"/>
                  </a:lnTo>
                  <a:lnTo>
                    <a:pt x="679069" y="331597"/>
                  </a:lnTo>
                  <a:lnTo>
                    <a:pt x="670306" y="333883"/>
                  </a:lnTo>
                  <a:lnTo>
                    <a:pt x="666369" y="340741"/>
                  </a:lnTo>
                  <a:lnTo>
                    <a:pt x="643001" y="380784"/>
                  </a:lnTo>
                  <a:lnTo>
                    <a:pt x="642874" y="433705"/>
                  </a:lnTo>
                  <a:lnTo>
                    <a:pt x="642874" y="426466"/>
                  </a:lnTo>
                  <a:lnTo>
                    <a:pt x="642874" y="381000"/>
                  </a:lnTo>
                  <a:lnTo>
                    <a:pt x="642874" y="30099"/>
                  </a:lnTo>
                  <a:lnTo>
                    <a:pt x="614299" y="30099"/>
                  </a:lnTo>
                  <a:lnTo>
                    <a:pt x="614426" y="381000"/>
                  </a:lnTo>
                  <a:lnTo>
                    <a:pt x="628650" y="405371"/>
                  </a:lnTo>
                  <a:lnTo>
                    <a:pt x="614299" y="380784"/>
                  </a:lnTo>
                  <a:lnTo>
                    <a:pt x="590931" y="340741"/>
                  </a:lnTo>
                  <a:lnTo>
                    <a:pt x="586994" y="333883"/>
                  </a:lnTo>
                  <a:lnTo>
                    <a:pt x="578231" y="331597"/>
                  </a:lnTo>
                  <a:lnTo>
                    <a:pt x="571500" y="335661"/>
                  </a:lnTo>
                  <a:lnTo>
                    <a:pt x="564642" y="339598"/>
                  </a:lnTo>
                  <a:lnTo>
                    <a:pt x="562356" y="348361"/>
                  </a:lnTo>
                  <a:lnTo>
                    <a:pt x="628650" y="462026"/>
                  </a:lnTo>
                  <a:lnTo>
                    <a:pt x="645160" y="433705"/>
                  </a:lnTo>
                  <a:lnTo>
                    <a:pt x="694944" y="348361"/>
                  </a:lnTo>
                  <a:close/>
                </a:path>
                <a:path w="6838950" h="857250">
                  <a:moveTo>
                    <a:pt x="1297051" y="563626"/>
                  </a:moveTo>
                  <a:lnTo>
                    <a:pt x="1292415" y="540727"/>
                  </a:lnTo>
                  <a:lnTo>
                    <a:pt x="1279791" y="522033"/>
                  </a:lnTo>
                  <a:lnTo>
                    <a:pt x="1261097" y="509447"/>
                  </a:lnTo>
                  <a:lnTo>
                    <a:pt x="1238250" y="504825"/>
                  </a:lnTo>
                  <a:lnTo>
                    <a:pt x="58737" y="504825"/>
                  </a:lnTo>
                  <a:lnTo>
                    <a:pt x="35864" y="509447"/>
                  </a:lnTo>
                  <a:lnTo>
                    <a:pt x="17195" y="522033"/>
                  </a:lnTo>
                  <a:lnTo>
                    <a:pt x="4610" y="540727"/>
                  </a:lnTo>
                  <a:lnTo>
                    <a:pt x="0" y="563626"/>
                  </a:lnTo>
                  <a:lnTo>
                    <a:pt x="0" y="798449"/>
                  </a:lnTo>
                  <a:lnTo>
                    <a:pt x="4610" y="821359"/>
                  </a:lnTo>
                  <a:lnTo>
                    <a:pt x="17195" y="840054"/>
                  </a:lnTo>
                  <a:lnTo>
                    <a:pt x="35864" y="852639"/>
                  </a:lnTo>
                  <a:lnTo>
                    <a:pt x="58737" y="857250"/>
                  </a:lnTo>
                  <a:lnTo>
                    <a:pt x="1238250" y="857250"/>
                  </a:lnTo>
                  <a:lnTo>
                    <a:pt x="1261097" y="852639"/>
                  </a:lnTo>
                  <a:lnTo>
                    <a:pt x="1279791" y="840054"/>
                  </a:lnTo>
                  <a:lnTo>
                    <a:pt x="1292415" y="821359"/>
                  </a:lnTo>
                  <a:lnTo>
                    <a:pt x="1297051" y="798449"/>
                  </a:lnTo>
                  <a:lnTo>
                    <a:pt x="1297051" y="563626"/>
                  </a:lnTo>
                  <a:close/>
                </a:path>
                <a:path w="6838950" h="857250">
                  <a:moveTo>
                    <a:pt x="3738245" y="535686"/>
                  </a:moveTo>
                  <a:lnTo>
                    <a:pt x="3735959" y="526923"/>
                  </a:lnTo>
                  <a:lnTo>
                    <a:pt x="3729101" y="522986"/>
                  </a:lnTo>
                  <a:lnTo>
                    <a:pt x="3722243" y="518922"/>
                  </a:lnTo>
                  <a:lnTo>
                    <a:pt x="3713480" y="521208"/>
                  </a:lnTo>
                  <a:lnTo>
                    <a:pt x="3709543" y="528066"/>
                  </a:lnTo>
                  <a:lnTo>
                    <a:pt x="3686175" y="568109"/>
                  </a:lnTo>
                  <a:lnTo>
                    <a:pt x="3686175" y="217424"/>
                  </a:lnTo>
                  <a:lnTo>
                    <a:pt x="3657600" y="217424"/>
                  </a:lnTo>
                  <a:lnTo>
                    <a:pt x="3657600" y="568109"/>
                  </a:lnTo>
                  <a:lnTo>
                    <a:pt x="3634232" y="528066"/>
                  </a:lnTo>
                  <a:lnTo>
                    <a:pt x="3630295" y="521208"/>
                  </a:lnTo>
                  <a:lnTo>
                    <a:pt x="3621532" y="518922"/>
                  </a:lnTo>
                  <a:lnTo>
                    <a:pt x="3614674" y="522986"/>
                  </a:lnTo>
                  <a:lnTo>
                    <a:pt x="3607816" y="526923"/>
                  </a:lnTo>
                  <a:lnTo>
                    <a:pt x="3605530" y="535686"/>
                  </a:lnTo>
                  <a:lnTo>
                    <a:pt x="3609594" y="542417"/>
                  </a:lnTo>
                  <a:lnTo>
                    <a:pt x="3671824" y="649351"/>
                  </a:lnTo>
                  <a:lnTo>
                    <a:pt x="3688334" y="621030"/>
                  </a:lnTo>
                  <a:lnTo>
                    <a:pt x="3734181" y="542417"/>
                  </a:lnTo>
                  <a:lnTo>
                    <a:pt x="3738245" y="535686"/>
                  </a:lnTo>
                  <a:close/>
                </a:path>
                <a:path w="6838950" h="857250">
                  <a:moveTo>
                    <a:pt x="6838569" y="318135"/>
                  </a:moveTo>
                  <a:lnTo>
                    <a:pt x="6836283" y="309372"/>
                  </a:lnTo>
                  <a:lnTo>
                    <a:pt x="6829425" y="305435"/>
                  </a:lnTo>
                  <a:lnTo>
                    <a:pt x="6822694" y="301498"/>
                  </a:lnTo>
                  <a:lnTo>
                    <a:pt x="6813931" y="303784"/>
                  </a:lnTo>
                  <a:lnTo>
                    <a:pt x="6809994" y="310642"/>
                  </a:lnTo>
                  <a:lnTo>
                    <a:pt x="6786626" y="350685"/>
                  </a:lnTo>
                  <a:lnTo>
                    <a:pt x="6786499" y="403479"/>
                  </a:lnTo>
                  <a:lnTo>
                    <a:pt x="6786499" y="396367"/>
                  </a:lnTo>
                  <a:lnTo>
                    <a:pt x="6786499" y="350901"/>
                  </a:lnTo>
                  <a:lnTo>
                    <a:pt x="6786499" y="0"/>
                  </a:lnTo>
                  <a:lnTo>
                    <a:pt x="6757924" y="0"/>
                  </a:lnTo>
                  <a:lnTo>
                    <a:pt x="6758051" y="350901"/>
                  </a:lnTo>
                  <a:lnTo>
                    <a:pt x="6772275" y="375272"/>
                  </a:lnTo>
                  <a:lnTo>
                    <a:pt x="6757924" y="350685"/>
                  </a:lnTo>
                  <a:lnTo>
                    <a:pt x="6734556" y="310642"/>
                  </a:lnTo>
                  <a:lnTo>
                    <a:pt x="6730619" y="303784"/>
                  </a:lnTo>
                  <a:lnTo>
                    <a:pt x="6721856" y="301498"/>
                  </a:lnTo>
                  <a:lnTo>
                    <a:pt x="6715125" y="305435"/>
                  </a:lnTo>
                  <a:lnTo>
                    <a:pt x="6708267" y="309372"/>
                  </a:lnTo>
                  <a:lnTo>
                    <a:pt x="6705981" y="318135"/>
                  </a:lnTo>
                  <a:lnTo>
                    <a:pt x="6709918" y="324993"/>
                  </a:lnTo>
                  <a:lnTo>
                    <a:pt x="6772275" y="431927"/>
                  </a:lnTo>
                  <a:lnTo>
                    <a:pt x="6788861" y="403479"/>
                  </a:lnTo>
                  <a:lnTo>
                    <a:pt x="6834632" y="324993"/>
                  </a:lnTo>
                  <a:lnTo>
                    <a:pt x="6838569" y="318135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1549" y="1412875"/>
              <a:ext cx="1297305" cy="352425"/>
            </a:xfrm>
            <a:custGeom>
              <a:avLst/>
              <a:gdLst/>
              <a:ahLst/>
              <a:cxnLst/>
              <a:rect l="l" t="t" r="r" b="b"/>
              <a:pathLst>
                <a:path w="1297305" h="352425">
                  <a:moveTo>
                    <a:pt x="0" y="58800"/>
                  </a:moveTo>
                  <a:lnTo>
                    <a:pt x="4616" y="35897"/>
                  </a:lnTo>
                  <a:lnTo>
                    <a:pt x="17205" y="17208"/>
                  </a:lnTo>
                  <a:lnTo>
                    <a:pt x="35875" y="4615"/>
                  </a:lnTo>
                  <a:lnTo>
                    <a:pt x="58737" y="0"/>
                  </a:lnTo>
                  <a:lnTo>
                    <a:pt x="1238250" y="0"/>
                  </a:lnTo>
                  <a:lnTo>
                    <a:pt x="1261100" y="4615"/>
                  </a:lnTo>
                  <a:lnTo>
                    <a:pt x="1279794" y="17208"/>
                  </a:lnTo>
                  <a:lnTo>
                    <a:pt x="1292417" y="35897"/>
                  </a:lnTo>
                  <a:lnTo>
                    <a:pt x="1297051" y="58800"/>
                  </a:lnTo>
                  <a:lnTo>
                    <a:pt x="1297051" y="293624"/>
                  </a:lnTo>
                  <a:lnTo>
                    <a:pt x="1292417" y="316527"/>
                  </a:lnTo>
                  <a:lnTo>
                    <a:pt x="1279794" y="335216"/>
                  </a:lnTo>
                  <a:lnTo>
                    <a:pt x="1261100" y="347809"/>
                  </a:lnTo>
                  <a:lnTo>
                    <a:pt x="1238250" y="352425"/>
                  </a:lnTo>
                  <a:lnTo>
                    <a:pt x="58737" y="352425"/>
                  </a:lnTo>
                  <a:lnTo>
                    <a:pt x="35875" y="347809"/>
                  </a:lnTo>
                  <a:lnTo>
                    <a:pt x="17205" y="335216"/>
                  </a:lnTo>
                  <a:lnTo>
                    <a:pt x="4616" y="316527"/>
                  </a:lnTo>
                  <a:lnTo>
                    <a:pt x="0" y="293624"/>
                  </a:lnTo>
                  <a:lnTo>
                    <a:pt x="0" y="58800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14119" y="1438147"/>
            <a:ext cx="810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mple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30002" y="1524952"/>
            <a:ext cx="1699895" cy="379095"/>
            <a:chOff x="3830002" y="1524952"/>
            <a:chExt cx="1699895" cy="379095"/>
          </a:xfrm>
        </p:grpSpPr>
        <p:sp>
          <p:nvSpPr>
            <p:cNvPr id="12" name="object 12"/>
            <p:cNvSpPr/>
            <p:nvPr/>
          </p:nvSpPr>
          <p:spPr>
            <a:xfrm>
              <a:off x="3851275" y="1546224"/>
              <a:ext cx="1657350" cy="336550"/>
            </a:xfrm>
            <a:custGeom>
              <a:avLst/>
              <a:gdLst/>
              <a:ahLst/>
              <a:cxnLst/>
              <a:rect l="l" t="t" r="r" b="b"/>
              <a:pathLst>
                <a:path w="1657350" h="336550">
                  <a:moveTo>
                    <a:pt x="1601215" y="0"/>
                  </a:moveTo>
                  <a:lnTo>
                    <a:pt x="56134" y="0"/>
                  </a:lnTo>
                  <a:lnTo>
                    <a:pt x="34289" y="4413"/>
                  </a:lnTo>
                  <a:lnTo>
                    <a:pt x="16446" y="16446"/>
                  </a:lnTo>
                  <a:lnTo>
                    <a:pt x="4413" y="34290"/>
                  </a:lnTo>
                  <a:lnTo>
                    <a:pt x="0" y="56134"/>
                  </a:lnTo>
                  <a:lnTo>
                    <a:pt x="0" y="280415"/>
                  </a:lnTo>
                  <a:lnTo>
                    <a:pt x="4413" y="302260"/>
                  </a:lnTo>
                  <a:lnTo>
                    <a:pt x="16446" y="320103"/>
                  </a:lnTo>
                  <a:lnTo>
                    <a:pt x="34290" y="332136"/>
                  </a:lnTo>
                  <a:lnTo>
                    <a:pt x="56134" y="336550"/>
                  </a:lnTo>
                  <a:lnTo>
                    <a:pt x="1601215" y="336550"/>
                  </a:lnTo>
                  <a:lnTo>
                    <a:pt x="1623059" y="332136"/>
                  </a:lnTo>
                  <a:lnTo>
                    <a:pt x="1640903" y="320103"/>
                  </a:lnTo>
                  <a:lnTo>
                    <a:pt x="1652936" y="302260"/>
                  </a:lnTo>
                  <a:lnTo>
                    <a:pt x="1657350" y="280415"/>
                  </a:lnTo>
                  <a:lnTo>
                    <a:pt x="1657350" y="56134"/>
                  </a:lnTo>
                  <a:lnTo>
                    <a:pt x="1652936" y="34290"/>
                  </a:lnTo>
                  <a:lnTo>
                    <a:pt x="1640903" y="16446"/>
                  </a:lnTo>
                  <a:lnTo>
                    <a:pt x="1623060" y="4413"/>
                  </a:lnTo>
                  <a:lnTo>
                    <a:pt x="1601215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51275" y="1546224"/>
              <a:ext cx="1657350" cy="336550"/>
            </a:xfrm>
            <a:custGeom>
              <a:avLst/>
              <a:gdLst/>
              <a:ahLst/>
              <a:cxnLst/>
              <a:rect l="l" t="t" r="r" b="b"/>
              <a:pathLst>
                <a:path w="1657350" h="336550">
                  <a:moveTo>
                    <a:pt x="0" y="56134"/>
                  </a:moveTo>
                  <a:lnTo>
                    <a:pt x="4413" y="34289"/>
                  </a:lnTo>
                  <a:lnTo>
                    <a:pt x="16446" y="16446"/>
                  </a:lnTo>
                  <a:lnTo>
                    <a:pt x="34290" y="4413"/>
                  </a:lnTo>
                  <a:lnTo>
                    <a:pt x="56134" y="0"/>
                  </a:lnTo>
                  <a:lnTo>
                    <a:pt x="1601215" y="0"/>
                  </a:lnTo>
                  <a:lnTo>
                    <a:pt x="1623060" y="4413"/>
                  </a:lnTo>
                  <a:lnTo>
                    <a:pt x="1640903" y="16446"/>
                  </a:lnTo>
                  <a:lnTo>
                    <a:pt x="1652936" y="34290"/>
                  </a:lnTo>
                  <a:lnTo>
                    <a:pt x="1657350" y="56134"/>
                  </a:lnTo>
                  <a:lnTo>
                    <a:pt x="1657350" y="280415"/>
                  </a:lnTo>
                  <a:lnTo>
                    <a:pt x="1652936" y="302260"/>
                  </a:lnTo>
                  <a:lnTo>
                    <a:pt x="1640903" y="320103"/>
                  </a:lnTo>
                  <a:lnTo>
                    <a:pt x="1623059" y="332136"/>
                  </a:lnTo>
                  <a:lnTo>
                    <a:pt x="1601215" y="336550"/>
                  </a:lnTo>
                  <a:lnTo>
                    <a:pt x="56134" y="336550"/>
                  </a:lnTo>
                  <a:lnTo>
                    <a:pt x="34289" y="332136"/>
                  </a:lnTo>
                  <a:lnTo>
                    <a:pt x="16446" y="320103"/>
                  </a:lnTo>
                  <a:lnTo>
                    <a:pt x="4413" y="302259"/>
                  </a:lnTo>
                  <a:lnTo>
                    <a:pt x="0" y="280415"/>
                  </a:lnTo>
                  <a:lnTo>
                    <a:pt x="0" y="56134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11295" y="1563370"/>
            <a:ext cx="1339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Conjugated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98652" y="1320228"/>
            <a:ext cx="1482725" cy="393700"/>
            <a:chOff x="6998652" y="1320228"/>
            <a:chExt cx="1482725" cy="393700"/>
          </a:xfrm>
        </p:grpSpPr>
        <p:sp>
          <p:nvSpPr>
            <p:cNvPr id="16" name="object 16"/>
            <p:cNvSpPr/>
            <p:nvPr/>
          </p:nvSpPr>
          <p:spPr>
            <a:xfrm>
              <a:off x="7019925" y="1341501"/>
              <a:ext cx="1440180" cy="351155"/>
            </a:xfrm>
            <a:custGeom>
              <a:avLst/>
              <a:gdLst/>
              <a:ahLst/>
              <a:cxnLst/>
              <a:rect l="l" t="t" r="r" b="b"/>
              <a:pathLst>
                <a:path w="1440179" h="351155">
                  <a:moveTo>
                    <a:pt x="1381378" y="0"/>
                  </a:moveTo>
                  <a:lnTo>
                    <a:pt x="58420" y="0"/>
                  </a:lnTo>
                  <a:lnTo>
                    <a:pt x="35683" y="4591"/>
                  </a:lnTo>
                  <a:lnTo>
                    <a:pt x="17113" y="17113"/>
                  </a:lnTo>
                  <a:lnTo>
                    <a:pt x="4591" y="35683"/>
                  </a:lnTo>
                  <a:lnTo>
                    <a:pt x="0" y="58420"/>
                  </a:lnTo>
                  <a:lnTo>
                    <a:pt x="0" y="292353"/>
                  </a:lnTo>
                  <a:lnTo>
                    <a:pt x="4591" y="315090"/>
                  </a:lnTo>
                  <a:lnTo>
                    <a:pt x="17113" y="333660"/>
                  </a:lnTo>
                  <a:lnTo>
                    <a:pt x="35683" y="346182"/>
                  </a:lnTo>
                  <a:lnTo>
                    <a:pt x="58420" y="350774"/>
                  </a:lnTo>
                  <a:lnTo>
                    <a:pt x="1381378" y="350774"/>
                  </a:lnTo>
                  <a:lnTo>
                    <a:pt x="1404135" y="346182"/>
                  </a:lnTo>
                  <a:lnTo>
                    <a:pt x="1422749" y="333660"/>
                  </a:lnTo>
                  <a:lnTo>
                    <a:pt x="1435314" y="315090"/>
                  </a:lnTo>
                  <a:lnTo>
                    <a:pt x="1439926" y="292353"/>
                  </a:lnTo>
                  <a:lnTo>
                    <a:pt x="1439926" y="58420"/>
                  </a:lnTo>
                  <a:lnTo>
                    <a:pt x="1435314" y="35683"/>
                  </a:lnTo>
                  <a:lnTo>
                    <a:pt x="1422749" y="17113"/>
                  </a:lnTo>
                  <a:lnTo>
                    <a:pt x="1404135" y="4591"/>
                  </a:lnTo>
                  <a:lnTo>
                    <a:pt x="1381378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019925" y="1341501"/>
              <a:ext cx="1440180" cy="351155"/>
            </a:xfrm>
            <a:custGeom>
              <a:avLst/>
              <a:gdLst/>
              <a:ahLst/>
              <a:cxnLst/>
              <a:rect l="l" t="t" r="r" b="b"/>
              <a:pathLst>
                <a:path w="1440179" h="351155">
                  <a:moveTo>
                    <a:pt x="0" y="58420"/>
                  </a:moveTo>
                  <a:lnTo>
                    <a:pt x="4591" y="35683"/>
                  </a:lnTo>
                  <a:lnTo>
                    <a:pt x="17113" y="17113"/>
                  </a:lnTo>
                  <a:lnTo>
                    <a:pt x="35683" y="4591"/>
                  </a:lnTo>
                  <a:lnTo>
                    <a:pt x="58420" y="0"/>
                  </a:lnTo>
                  <a:lnTo>
                    <a:pt x="1381378" y="0"/>
                  </a:lnTo>
                  <a:lnTo>
                    <a:pt x="1404135" y="4591"/>
                  </a:lnTo>
                  <a:lnTo>
                    <a:pt x="1422749" y="17113"/>
                  </a:lnTo>
                  <a:lnTo>
                    <a:pt x="1435314" y="35683"/>
                  </a:lnTo>
                  <a:lnTo>
                    <a:pt x="1439926" y="58420"/>
                  </a:lnTo>
                  <a:lnTo>
                    <a:pt x="1439926" y="292353"/>
                  </a:lnTo>
                  <a:lnTo>
                    <a:pt x="1435314" y="315090"/>
                  </a:lnTo>
                  <a:lnTo>
                    <a:pt x="1422749" y="333660"/>
                  </a:lnTo>
                  <a:lnTo>
                    <a:pt x="1404135" y="346182"/>
                  </a:lnTo>
                  <a:lnTo>
                    <a:pt x="1381378" y="350774"/>
                  </a:lnTo>
                  <a:lnTo>
                    <a:pt x="58420" y="350774"/>
                  </a:lnTo>
                  <a:lnTo>
                    <a:pt x="35683" y="346182"/>
                  </a:lnTo>
                  <a:lnTo>
                    <a:pt x="17113" y="333660"/>
                  </a:lnTo>
                  <a:lnTo>
                    <a:pt x="4591" y="315090"/>
                  </a:lnTo>
                  <a:lnTo>
                    <a:pt x="0" y="292353"/>
                  </a:lnTo>
                  <a:lnTo>
                    <a:pt x="0" y="58420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284846" y="1365580"/>
            <a:ext cx="9118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02577" y="1758950"/>
            <a:ext cx="3909695" cy="2658745"/>
            <a:chOff x="302577" y="1758950"/>
            <a:chExt cx="3909695" cy="2658745"/>
          </a:xfrm>
        </p:grpSpPr>
        <p:sp>
          <p:nvSpPr>
            <p:cNvPr id="20" name="object 20"/>
            <p:cNvSpPr/>
            <p:nvPr/>
          </p:nvSpPr>
          <p:spPr>
            <a:xfrm>
              <a:off x="3995800" y="1916176"/>
              <a:ext cx="0" cy="2459355"/>
            </a:xfrm>
            <a:custGeom>
              <a:avLst/>
              <a:gdLst/>
              <a:ahLst/>
              <a:cxnLst/>
              <a:rect l="l" t="t" r="r" b="b"/>
              <a:pathLst>
                <a:path h="2459354">
                  <a:moveTo>
                    <a:pt x="0" y="0"/>
                  </a:moveTo>
                  <a:lnTo>
                    <a:pt x="0" y="2458974"/>
                  </a:lnTo>
                </a:path>
              </a:pathLst>
            </a:custGeom>
            <a:ln w="12700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995674" y="2153284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95674" y="2502534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95674" y="2883535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95674" y="3213735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95674" y="3562985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95674" y="3943985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95674" y="4313935"/>
              <a:ext cx="216026" cy="10337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1187" y="1765300"/>
              <a:ext cx="2448560" cy="285750"/>
            </a:xfrm>
            <a:custGeom>
              <a:avLst/>
              <a:gdLst/>
              <a:ahLst/>
              <a:cxnLst/>
              <a:rect l="l" t="t" r="r" b="b"/>
              <a:pathLst>
                <a:path w="2448560" h="285750">
                  <a:moveTo>
                    <a:pt x="936688" y="0"/>
                  </a:moveTo>
                  <a:lnTo>
                    <a:pt x="936688" y="285750"/>
                  </a:lnTo>
                </a:path>
                <a:path w="2448560" h="285750">
                  <a:moveTo>
                    <a:pt x="0" y="285750"/>
                  </a:moveTo>
                  <a:lnTo>
                    <a:pt x="2447988" y="285750"/>
                  </a:lnTo>
                </a:path>
              </a:pathLst>
            </a:custGeom>
            <a:ln w="12700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3850" y="2051049"/>
              <a:ext cx="2787015" cy="586105"/>
            </a:xfrm>
            <a:custGeom>
              <a:avLst/>
              <a:gdLst/>
              <a:ahLst/>
              <a:cxnLst/>
              <a:rect l="l" t="t" r="r" b="b"/>
              <a:pathLst>
                <a:path w="2787015" h="586105">
                  <a:moveTo>
                    <a:pt x="339039" y="219329"/>
                  </a:moveTo>
                  <a:lnTo>
                    <a:pt x="338010" y="215519"/>
                  </a:lnTo>
                  <a:lnTo>
                    <a:pt x="331952" y="211963"/>
                  </a:lnTo>
                  <a:lnTo>
                    <a:pt x="328066" y="212979"/>
                  </a:lnTo>
                  <a:lnTo>
                    <a:pt x="293687" y="271932"/>
                  </a:lnTo>
                  <a:lnTo>
                    <a:pt x="293687" y="0"/>
                  </a:lnTo>
                  <a:lnTo>
                    <a:pt x="280987" y="0"/>
                  </a:lnTo>
                  <a:lnTo>
                    <a:pt x="280987" y="271932"/>
                  </a:lnTo>
                  <a:lnTo>
                    <a:pt x="246608" y="212979"/>
                  </a:lnTo>
                  <a:lnTo>
                    <a:pt x="242722" y="211963"/>
                  </a:lnTo>
                  <a:lnTo>
                    <a:pt x="236664" y="215519"/>
                  </a:lnTo>
                  <a:lnTo>
                    <a:pt x="235635" y="219329"/>
                  </a:lnTo>
                  <a:lnTo>
                    <a:pt x="287337" y="307975"/>
                  </a:lnTo>
                  <a:lnTo>
                    <a:pt x="294665" y="295402"/>
                  </a:lnTo>
                  <a:lnTo>
                    <a:pt x="339039" y="219329"/>
                  </a:lnTo>
                  <a:close/>
                </a:path>
                <a:path w="2787015" h="586105">
                  <a:moveTo>
                    <a:pt x="1368425" y="409829"/>
                  </a:moveTo>
                  <a:lnTo>
                    <a:pt x="1365656" y="396138"/>
                  </a:lnTo>
                  <a:lnTo>
                    <a:pt x="1358112" y="384962"/>
                  </a:lnTo>
                  <a:lnTo>
                    <a:pt x="1346936" y="377418"/>
                  </a:lnTo>
                  <a:lnTo>
                    <a:pt x="1333233" y="374650"/>
                  </a:lnTo>
                  <a:lnTo>
                    <a:pt x="35191" y="374650"/>
                  </a:lnTo>
                  <a:lnTo>
                    <a:pt x="21488" y="377418"/>
                  </a:lnTo>
                  <a:lnTo>
                    <a:pt x="10299" y="384962"/>
                  </a:lnTo>
                  <a:lnTo>
                    <a:pt x="2755" y="396138"/>
                  </a:lnTo>
                  <a:lnTo>
                    <a:pt x="0" y="409829"/>
                  </a:lnTo>
                  <a:lnTo>
                    <a:pt x="0" y="550545"/>
                  </a:lnTo>
                  <a:lnTo>
                    <a:pt x="2755" y="564261"/>
                  </a:lnTo>
                  <a:lnTo>
                    <a:pt x="10299" y="575487"/>
                  </a:lnTo>
                  <a:lnTo>
                    <a:pt x="21488" y="583069"/>
                  </a:lnTo>
                  <a:lnTo>
                    <a:pt x="35191" y="585851"/>
                  </a:lnTo>
                  <a:lnTo>
                    <a:pt x="1333233" y="585851"/>
                  </a:lnTo>
                  <a:lnTo>
                    <a:pt x="1346936" y="583069"/>
                  </a:lnTo>
                  <a:lnTo>
                    <a:pt x="1358112" y="575487"/>
                  </a:lnTo>
                  <a:lnTo>
                    <a:pt x="1365656" y="564261"/>
                  </a:lnTo>
                  <a:lnTo>
                    <a:pt x="1368425" y="550545"/>
                  </a:lnTo>
                  <a:lnTo>
                    <a:pt x="1368425" y="409829"/>
                  </a:lnTo>
                  <a:close/>
                </a:path>
                <a:path w="2787015" h="586105">
                  <a:moveTo>
                    <a:pt x="2787015" y="228854"/>
                  </a:moveTo>
                  <a:lnTo>
                    <a:pt x="2785999" y="225044"/>
                  </a:lnTo>
                  <a:lnTo>
                    <a:pt x="2779903" y="221488"/>
                  </a:lnTo>
                  <a:lnTo>
                    <a:pt x="2775966" y="222504"/>
                  </a:lnTo>
                  <a:lnTo>
                    <a:pt x="2741676" y="281292"/>
                  </a:lnTo>
                  <a:lnTo>
                    <a:pt x="2741549" y="304927"/>
                  </a:lnTo>
                  <a:lnTo>
                    <a:pt x="2741549" y="301752"/>
                  </a:lnTo>
                  <a:lnTo>
                    <a:pt x="2741549" y="281508"/>
                  </a:lnTo>
                  <a:lnTo>
                    <a:pt x="2741549" y="9525"/>
                  </a:lnTo>
                  <a:lnTo>
                    <a:pt x="2728849" y="9525"/>
                  </a:lnTo>
                  <a:lnTo>
                    <a:pt x="2728976" y="281508"/>
                  </a:lnTo>
                  <a:lnTo>
                    <a:pt x="2735262" y="292290"/>
                  </a:lnTo>
                  <a:lnTo>
                    <a:pt x="2728849" y="281292"/>
                  </a:lnTo>
                  <a:lnTo>
                    <a:pt x="2694559" y="222504"/>
                  </a:lnTo>
                  <a:lnTo>
                    <a:pt x="2690622" y="221488"/>
                  </a:lnTo>
                  <a:lnTo>
                    <a:pt x="2684526" y="225044"/>
                  </a:lnTo>
                  <a:lnTo>
                    <a:pt x="2683510" y="228854"/>
                  </a:lnTo>
                  <a:lnTo>
                    <a:pt x="2735199" y="317500"/>
                  </a:lnTo>
                  <a:lnTo>
                    <a:pt x="2742539" y="304927"/>
                  </a:lnTo>
                  <a:lnTo>
                    <a:pt x="2787015" y="228854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3850" y="2425700"/>
              <a:ext cx="1368425" cy="211454"/>
            </a:xfrm>
            <a:custGeom>
              <a:avLst/>
              <a:gdLst/>
              <a:ahLst/>
              <a:cxnLst/>
              <a:rect l="l" t="t" r="r" b="b"/>
              <a:pathLst>
                <a:path w="1368425" h="211455">
                  <a:moveTo>
                    <a:pt x="0" y="35178"/>
                  </a:moveTo>
                  <a:lnTo>
                    <a:pt x="2766" y="21484"/>
                  </a:lnTo>
                  <a:lnTo>
                    <a:pt x="10309" y="10302"/>
                  </a:lnTo>
                  <a:lnTo>
                    <a:pt x="21495" y="2764"/>
                  </a:lnTo>
                  <a:lnTo>
                    <a:pt x="35191" y="0"/>
                  </a:lnTo>
                  <a:lnTo>
                    <a:pt x="1333245" y="0"/>
                  </a:lnTo>
                  <a:lnTo>
                    <a:pt x="1346940" y="2764"/>
                  </a:lnTo>
                  <a:lnTo>
                    <a:pt x="1358122" y="10302"/>
                  </a:lnTo>
                  <a:lnTo>
                    <a:pt x="1365660" y="21484"/>
                  </a:lnTo>
                  <a:lnTo>
                    <a:pt x="1368425" y="35178"/>
                  </a:lnTo>
                  <a:lnTo>
                    <a:pt x="1368425" y="175895"/>
                  </a:lnTo>
                  <a:lnTo>
                    <a:pt x="1365660" y="189609"/>
                  </a:lnTo>
                  <a:lnTo>
                    <a:pt x="1358122" y="200834"/>
                  </a:lnTo>
                  <a:lnTo>
                    <a:pt x="1346940" y="208416"/>
                  </a:lnTo>
                  <a:lnTo>
                    <a:pt x="1333245" y="211200"/>
                  </a:lnTo>
                  <a:lnTo>
                    <a:pt x="35191" y="211200"/>
                  </a:lnTo>
                  <a:lnTo>
                    <a:pt x="21495" y="208416"/>
                  </a:lnTo>
                  <a:lnTo>
                    <a:pt x="10309" y="200834"/>
                  </a:lnTo>
                  <a:lnTo>
                    <a:pt x="2766" y="189609"/>
                  </a:lnTo>
                  <a:lnTo>
                    <a:pt x="0" y="175895"/>
                  </a:lnTo>
                  <a:lnTo>
                    <a:pt x="0" y="35178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291076" y="2083054"/>
            <a:ext cx="1357630" cy="1299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Nucleoproteins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400" dirty="0">
                <a:latin typeface="Verdana"/>
                <a:cs typeface="Verdana"/>
              </a:rPr>
              <a:t>Glycoproteins</a:t>
            </a:r>
            <a:endParaRPr sz="1400">
              <a:latin typeface="Verdana"/>
              <a:cs typeface="Verdana"/>
            </a:endParaRPr>
          </a:p>
          <a:p>
            <a:pPr marL="12700" marR="143510">
              <a:lnSpc>
                <a:spcPct val="154700"/>
              </a:lnSpc>
              <a:spcBef>
                <a:spcPts val="390"/>
              </a:spcBef>
            </a:pPr>
            <a:r>
              <a:rPr sz="1400" dirty="0">
                <a:latin typeface="Verdana"/>
                <a:cs typeface="Verdana"/>
              </a:rPr>
              <a:t>Mucoprote</a:t>
            </a:r>
            <a:r>
              <a:rPr sz="1400" spc="10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ns  Lipoproteins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91076" y="3492830"/>
            <a:ext cx="1508760" cy="1000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Phosphoproteins</a:t>
            </a:r>
            <a:endParaRPr sz="1400">
              <a:latin typeface="Verdana"/>
              <a:cs typeface="Verdana"/>
            </a:endParaRPr>
          </a:p>
          <a:p>
            <a:pPr marL="12700" marR="55880">
              <a:lnSpc>
                <a:spcPct val="177900"/>
              </a:lnSpc>
              <a:spcBef>
                <a:spcPts val="10"/>
              </a:spcBef>
            </a:pPr>
            <a:r>
              <a:rPr sz="1400" spc="-5" dirty="0">
                <a:latin typeface="Verdana"/>
                <a:cs typeface="Verdana"/>
              </a:rPr>
              <a:t>Chro</a:t>
            </a:r>
            <a:r>
              <a:rPr sz="1400" dirty="0">
                <a:latin typeface="Verdana"/>
                <a:cs typeface="Verdana"/>
              </a:rPr>
              <a:t>moprote</a:t>
            </a:r>
            <a:r>
              <a:rPr sz="1400" spc="10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ns  Metalloproteins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2470" y="2380234"/>
            <a:ext cx="990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Globular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463228" y="2404427"/>
            <a:ext cx="1409700" cy="254000"/>
            <a:chOff x="2463228" y="2404427"/>
            <a:chExt cx="1409700" cy="254000"/>
          </a:xfrm>
        </p:grpSpPr>
        <p:sp>
          <p:nvSpPr>
            <p:cNvPr id="35" name="object 35"/>
            <p:cNvSpPr/>
            <p:nvPr/>
          </p:nvSpPr>
          <p:spPr>
            <a:xfrm>
              <a:off x="2484501" y="2425699"/>
              <a:ext cx="1367155" cy="211454"/>
            </a:xfrm>
            <a:custGeom>
              <a:avLst/>
              <a:gdLst/>
              <a:ahLst/>
              <a:cxnLst/>
              <a:rect l="l" t="t" r="r" b="b"/>
              <a:pathLst>
                <a:path w="1367154" h="211455">
                  <a:moveTo>
                    <a:pt x="1331595" y="0"/>
                  </a:moveTo>
                  <a:lnTo>
                    <a:pt x="35179" y="0"/>
                  </a:lnTo>
                  <a:lnTo>
                    <a:pt x="21484" y="2764"/>
                  </a:lnTo>
                  <a:lnTo>
                    <a:pt x="10302" y="10302"/>
                  </a:lnTo>
                  <a:lnTo>
                    <a:pt x="2764" y="21484"/>
                  </a:lnTo>
                  <a:lnTo>
                    <a:pt x="0" y="35178"/>
                  </a:lnTo>
                  <a:lnTo>
                    <a:pt x="0" y="175895"/>
                  </a:lnTo>
                  <a:lnTo>
                    <a:pt x="2764" y="189609"/>
                  </a:lnTo>
                  <a:lnTo>
                    <a:pt x="10302" y="200834"/>
                  </a:lnTo>
                  <a:lnTo>
                    <a:pt x="21484" y="208416"/>
                  </a:lnTo>
                  <a:lnTo>
                    <a:pt x="35179" y="211200"/>
                  </a:lnTo>
                  <a:lnTo>
                    <a:pt x="1331595" y="211200"/>
                  </a:lnTo>
                  <a:lnTo>
                    <a:pt x="1345289" y="208416"/>
                  </a:lnTo>
                  <a:lnTo>
                    <a:pt x="1356471" y="200834"/>
                  </a:lnTo>
                  <a:lnTo>
                    <a:pt x="1364009" y="189609"/>
                  </a:lnTo>
                  <a:lnTo>
                    <a:pt x="1366774" y="175895"/>
                  </a:lnTo>
                  <a:lnTo>
                    <a:pt x="1366774" y="35178"/>
                  </a:lnTo>
                  <a:lnTo>
                    <a:pt x="1364009" y="21484"/>
                  </a:lnTo>
                  <a:lnTo>
                    <a:pt x="1356471" y="10302"/>
                  </a:lnTo>
                  <a:lnTo>
                    <a:pt x="1345289" y="2764"/>
                  </a:lnTo>
                  <a:lnTo>
                    <a:pt x="1331595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484501" y="2425699"/>
              <a:ext cx="1367155" cy="211454"/>
            </a:xfrm>
            <a:custGeom>
              <a:avLst/>
              <a:gdLst/>
              <a:ahLst/>
              <a:cxnLst/>
              <a:rect l="l" t="t" r="r" b="b"/>
              <a:pathLst>
                <a:path w="1367154" h="211455">
                  <a:moveTo>
                    <a:pt x="0" y="35178"/>
                  </a:moveTo>
                  <a:lnTo>
                    <a:pt x="2764" y="21484"/>
                  </a:lnTo>
                  <a:lnTo>
                    <a:pt x="10302" y="10302"/>
                  </a:lnTo>
                  <a:lnTo>
                    <a:pt x="21484" y="2764"/>
                  </a:lnTo>
                  <a:lnTo>
                    <a:pt x="35179" y="0"/>
                  </a:lnTo>
                  <a:lnTo>
                    <a:pt x="1331595" y="0"/>
                  </a:lnTo>
                  <a:lnTo>
                    <a:pt x="1345289" y="2764"/>
                  </a:lnTo>
                  <a:lnTo>
                    <a:pt x="1356471" y="10302"/>
                  </a:lnTo>
                  <a:lnTo>
                    <a:pt x="1364009" y="21484"/>
                  </a:lnTo>
                  <a:lnTo>
                    <a:pt x="1366774" y="35178"/>
                  </a:lnTo>
                  <a:lnTo>
                    <a:pt x="1366774" y="175895"/>
                  </a:lnTo>
                  <a:lnTo>
                    <a:pt x="1364009" y="189609"/>
                  </a:lnTo>
                  <a:lnTo>
                    <a:pt x="1356471" y="200834"/>
                  </a:lnTo>
                  <a:lnTo>
                    <a:pt x="1345289" y="208416"/>
                  </a:lnTo>
                  <a:lnTo>
                    <a:pt x="1331595" y="211200"/>
                  </a:lnTo>
                  <a:lnTo>
                    <a:pt x="35179" y="211200"/>
                  </a:lnTo>
                  <a:lnTo>
                    <a:pt x="21484" y="208416"/>
                  </a:lnTo>
                  <a:lnTo>
                    <a:pt x="10302" y="200834"/>
                  </a:lnTo>
                  <a:lnTo>
                    <a:pt x="2764" y="189609"/>
                  </a:lnTo>
                  <a:lnTo>
                    <a:pt x="0" y="175895"/>
                  </a:lnTo>
                  <a:lnTo>
                    <a:pt x="0" y="35178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737485" y="2380234"/>
            <a:ext cx="862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Fibrous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88937" y="1666875"/>
            <a:ext cx="8378190" cy="2174240"/>
            <a:chOff x="388937" y="1666875"/>
            <a:chExt cx="8378190" cy="2174240"/>
          </a:xfrm>
        </p:grpSpPr>
        <p:sp>
          <p:nvSpPr>
            <p:cNvPr id="39" name="object 39"/>
            <p:cNvSpPr/>
            <p:nvPr/>
          </p:nvSpPr>
          <p:spPr>
            <a:xfrm>
              <a:off x="395287" y="2636900"/>
              <a:ext cx="0" cy="1162050"/>
            </a:xfrm>
            <a:custGeom>
              <a:avLst/>
              <a:gdLst/>
              <a:ahLst/>
              <a:cxnLst/>
              <a:rect l="l" t="t" r="r" b="b"/>
              <a:pathLst>
                <a:path h="1162050">
                  <a:moveTo>
                    <a:pt x="0" y="0"/>
                  </a:moveTo>
                  <a:lnTo>
                    <a:pt x="0" y="1162050"/>
                  </a:lnTo>
                </a:path>
              </a:pathLst>
            </a:custGeom>
            <a:ln w="12700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95287" y="2988310"/>
              <a:ext cx="215925" cy="1035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5287" y="3367785"/>
              <a:ext cx="215925" cy="10337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95287" y="3737610"/>
              <a:ext cx="215925" cy="1035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752725" y="2988310"/>
              <a:ext cx="215900" cy="10350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752725" y="3367785"/>
              <a:ext cx="215900" cy="10337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752725" y="3737610"/>
              <a:ext cx="215900" cy="10350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771775" y="1673225"/>
              <a:ext cx="5688330" cy="2125980"/>
            </a:xfrm>
            <a:custGeom>
              <a:avLst/>
              <a:gdLst/>
              <a:ahLst/>
              <a:cxnLst/>
              <a:rect l="l" t="t" r="r" b="b"/>
              <a:pathLst>
                <a:path w="5688330" h="2125979">
                  <a:moveTo>
                    <a:pt x="0" y="963676"/>
                  </a:moveTo>
                  <a:lnTo>
                    <a:pt x="0" y="2125726"/>
                  </a:lnTo>
                </a:path>
                <a:path w="5688330" h="2125979">
                  <a:moveTo>
                    <a:pt x="4895850" y="0"/>
                  </a:moveTo>
                  <a:lnTo>
                    <a:pt x="4895850" y="285750"/>
                  </a:lnTo>
                </a:path>
                <a:path w="5688330" h="2125979">
                  <a:moveTo>
                    <a:pt x="3240151" y="285750"/>
                  </a:moveTo>
                  <a:lnTo>
                    <a:pt x="5688076" y="285750"/>
                  </a:lnTo>
                </a:path>
              </a:pathLst>
            </a:custGeom>
            <a:ln w="12700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724525" y="1958974"/>
              <a:ext cx="2787015" cy="678180"/>
            </a:xfrm>
            <a:custGeom>
              <a:avLst/>
              <a:gdLst/>
              <a:ahLst/>
              <a:cxnLst/>
              <a:rect l="l" t="t" r="r" b="b"/>
              <a:pathLst>
                <a:path w="2787015" h="678180">
                  <a:moveTo>
                    <a:pt x="339090" y="219329"/>
                  </a:moveTo>
                  <a:lnTo>
                    <a:pt x="338074" y="215519"/>
                  </a:lnTo>
                  <a:lnTo>
                    <a:pt x="331978" y="211963"/>
                  </a:lnTo>
                  <a:lnTo>
                    <a:pt x="328041" y="212979"/>
                  </a:lnTo>
                  <a:lnTo>
                    <a:pt x="293751" y="271767"/>
                  </a:lnTo>
                  <a:lnTo>
                    <a:pt x="293624" y="295402"/>
                  </a:lnTo>
                  <a:lnTo>
                    <a:pt x="293624" y="292227"/>
                  </a:lnTo>
                  <a:lnTo>
                    <a:pt x="293624" y="271983"/>
                  </a:lnTo>
                  <a:lnTo>
                    <a:pt x="293624" y="0"/>
                  </a:lnTo>
                  <a:lnTo>
                    <a:pt x="280924" y="0"/>
                  </a:lnTo>
                  <a:lnTo>
                    <a:pt x="281051" y="271983"/>
                  </a:lnTo>
                  <a:lnTo>
                    <a:pt x="287337" y="282765"/>
                  </a:lnTo>
                  <a:lnTo>
                    <a:pt x="280924" y="271767"/>
                  </a:lnTo>
                  <a:lnTo>
                    <a:pt x="246634" y="212979"/>
                  </a:lnTo>
                  <a:lnTo>
                    <a:pt x="242697" y="211963"/>
                  </a:lnTo>
                  <a:lnTo>
                    <a:pt x="236601" y="215519"/>
                  </a:lnTo>
                  <a:lnTo>
                    <a:pt x="235585" y="219329"/>
                  </a:lnTo>
                  <a:lnTo>
                    <a:pt x="287274" y="307975"/>
                  </a:lnTo>
                  <a:lnTo>
                    <a:pt x="294614" y="295402"/>
                  </a:lnTo>
                  <a:lnTo>
                    <a:pt x="339090" y="219329"/>
                  </a:lnTo>
                  <a:close/>
                </a:path>
                <a:path w="2787015" h="678180">
                  <a:moveTo>
                    <a:pt x="1368425" y="425196"/>
                  </a:moveTo>
                  <a:lnTo>
                    <a:pt x="1364449" y="405511"/>
                  </a:lnTo>
                  <a:lnTo>
                    <a:pt x="1353629" y="389445"/>
                  </a:lnTo>
                  <a:lnTo>
                    <a:pt x="1337564" y="378625"/>
                  </a:lnTo>
                  <a:lnTo>
                    <a:pt x="1317879" y="374650"/>
                  </a:lnTo>
                  <a:lnTo>
                    <a:pt x="50546" y="374650"/>
                  </a:lnTo>
                  <a:lnTo>
                    <a:pt x="30861" y="378625"/>
                  </a:lnTo>
                  <a:lnTo>
                    <a:pt x="14795" y="389445"/>
                  </a:lnTo>
                  <a:lnTo>
                    <a:pt x="3962" y="405511"/>
                  </a:lnTo>
                  <a:lnTo>
                    <a:pt x="0" y="425196"/>
                  </a:lnTo>
                  <a:lnTo>
                    <a:pt x="0" y="627380"/>
                  </a:lnTo>
                  <a:lnTo>
                    <a:pt x="3962" y="647014"/>
                  </a:lnTo>
                  <a:lnTo>
                    <a:pt x="14795" y="663092"/>
                  </a:lnTo>
                  <a:lnTo>
                    <a:pt x="30861" y="673950"/>
                  </a:lnTo>
                  <a:lnTo>
                    <a:pt x="50546" y="677926"/>
                  </a:lnTo>
                  <a:lnTo>
                    <a:pt x="1317879" y="677926"/>
                  </a:lnTo>
                  <a:lnTo>
                    <a:pt x="1337564" y="673950"/>
                  </a:lnTo>
                  <a:lnTo>
                    <a:pt x="1353629" y="663092"/>
                  </a:lnTo>
                  <a:lnTo>
                    <a:pt x="1364449" y="647014"/>
                  </a:lnTo>
                  <a:lnTo>
                    <a:pt x="1368425" y="627380"/>
                  </a:lnTo>
                  <a:lnTo>
                    <a:pt x="1368425" y="425196"/>
                  </a:lnTo>
                  <a:close/>
                </a:path>
                <a:path w="2787015" h="678180">
                  <a:moveTo>
                    <a:pt x="2787015" y="228854"/>
                  </a:moveTo>
                  <a:lnTo>
                    <a:pt x="2785999" y="225044"/>
                  </a:lnTo>
                  <a:lnTo>
                    <a:pt x="2779903" y="221488"/>
                  </a:lnTo>
                  <a:lnTo>
                    <a:pt x="2775966" y="222504"/>
                  </a:lnTo>
                  <a:lnTo>
                    <a:pt x="2741676" y="281292"/>
                  </a:lnTo>
                  <a:lnTo>
                    <a:pt x="2741549" y="304927"/>
                  </a:lnTo>
                  <a:lnTo>
                    <a:pt x="2741549" y="301752"/>
                  </a:lnTo>
                  <a:lnTo>
                    <a:pt x="2741549" y="281508"/>
                  </a:lnTo>
                  <a:lnTo>
                    <a:pt x="2741549" y="9525"/>
                  </a:lnTo>
                  <a:lnTo>
                    <a:pt x="2728849" y="9525"/>
                  </a:lnTo>
                  <a:lnTo>
                    <a:pt x="2728976" y="281508"/>
                  </a:lnTo>
                  <a:lnTo>
                    <a:pt x="2735262" y="292290"/>
                  </a:lnTo>
                  <a:lnTo>
                    <a:pt x="2728849" y="281292"/>
                  </a:lnTo>
                  <a:lnTo>
                    <a:pt x="2694559" y="222504"/>
                  </a:lnTo>
                  <a:lnTo>
                    <a:pt x="2690622" y="221488"/>
                  </a:lnTo>
                  <a:lnTo>
                    <a:pt x="2684526" y="225044"/>
                  </a:lnTo>
                  <a:lnTo>
                    <a:pt x="2683510" y="228854"/>
                  </a:lnTo>
                  <a:lnTo>
                    <a:pt x="2735199" y="317500"/>
                  </a:lnTo>
                  <a:lnTo>
                    <a:pt x="2742539" y="304927"/>
                  </a:lnTo>
                  <a:lnTo>
                    <a:pt x="2787015" y="228854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724525" y="2333625"/>
              <a:ext cx="1368425" cy="303530"/>
            </a:xfrm>
            <a:custGeom>
              <a:avLst/>
              <a:gdLst/>
              <a:ahLst/>
              <a:cxnLst/>
              <a:rect l="l" t="t" r="r" b="b"/>
              <a:pathLst>
                <a:path w="1368425" h="303530">
                  <a:moveTo>
                    <a:pt x="0" y="50546"/>
                  </a:moveTo>
                  <a:lnTo>
                    <a:pt x="3968" y="30861"/>
                  </a:lnTo>
                  <a:lnTo>
                    <a:pt x="14795" y="14795"/>
                  </a:lnTo>
                  <a:lnTo>
                    <a:pt x="30861" y="3968"/>
                  </a:lnTo>
                  <a:lnTo>
                    <a:pt x="50546" y="0"/>
                  </a:lnTo>
                  <a:lnTo>
                    <a:pt x="1317878" y="0"/>
                  </a:lnTo>
                  <a:lnTo>
                    <a:pt x="1337564" y="3968"/>
                  </a:lnTo>
                  <a:lnTo>
                    <a:pt x="1353629" y="14795"/>
                  </a:lnTo>
                  <a:lnTo>
                    <a:pt x="1364456" y="30861"/>
                  </a:lnTo>
                  <a:lnTo>
                    <a:pt x="1368425" y="50546"/>
                  </a:lnTo>
                  <a:lnTo>
                    <a:pt x="1368425" y="252729"/>
                  </a:lnTo>
                  <a:lnTo>
                    <a:pt x="1364456" y="272361"/>
                  </a:lnTo>
                  <a:lnTo>
                    <a:pt x="1353629" y="288432"/>
                  </a:lnTo>
                  <a:lnTo>
                    <a:pt x="1337564" y="299289"/>
                  </a:lnTo>
                  <a:lnTo>
                    <a:pt x="1317878" y="303275"/>
                  </a:lnTo>
                  <a:lnTo>
                    <a:pt x="50546" y="303275"/>
                  </a:lnTo>
                  <a:lnTo>
                    <a:pt x="30861" y="299289"/>
                  </a:lnTo>
                  <a:lnTo>
                    <a:pt x="14795" y="288432"/>
                  </a:lnTo>
                  <a:lnTo>
                    <a:pt x="3968" y="272361"/>
                  </a:lnTo>
                  <a:lnTo>
                    <a:pt x="0" y="252729"/>
                  </a:lnTo>
                  <a:lnTo>
                    <a:pt x="0" y="50546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235825" y="2333625"/>
              <a:ext cx="1510030" cy="303530"/>
            </a:xfrm>
            <a:custGeom>
              <a:avLst/>
              <a:gdLst/>
              <a:ahLst/>
              <a:cxnLst/>
              <a:rect l="l" t="t" r="r" b="b"/>
              <a:pathLst>
                <a:path w="1510029" h="303530">
                  <a:moveTo>
                    <a:pt x="1459229" y="0"/>
                  </a:moveTo>
                  <a:lnTo>
                    <a:pt x="50546" y="0"/>
                  </a:lnTo>
                  <a:lnTo>
                    <a:pt x="30860" y="3968"/>
                  </a:lnTo>
                  <a:lnTo>
                    <a:pt x="14795" y="14795"/>
                  </a:lnTo>
                  <a:lnTo>
                    <a:pt x="3968" y="30861"/>
                  </a:lnTo>
                  <a:lnTo>
                    <a:pt x="0" y="50546"/>
                  </a:lnTo>
                  <a:lnTo>
                    <a:pt x="0" y="252729"/>
                  </a:lnTo>
                  <a:lnTo>
                    <a:pt x="3968" y="272361"/>
                  </a:lnTo>
                  <a:lnTo>
                    <a:pt x="14795" y="288432"/>
                  </a:lnTo>
                  <a:lnTo>
                    <a:pt x="30860" y="299289"/>
                  </a:lnTo>
                  <a:lnTo>
                    <a:pt x="50546" y="303275"/>
                  </a:lnTo>
                  <a:lnTo>
                    <a:pt x="1459229" y="303275"/>
                  </a:lnTo>
                  <a:lnTo>
                    <a:pt x="1478861" y="299289"/>
                  </a:lnTo>
                  <a:lnTo>
                    <a:pt x="1494932" y="288432"/>
                  </a:lnTo>
                  <a:lnTo>
                    <a:pt x="1505789" y="272361"/>
                  </a:lnTo>
                  <a:lnTo>
                    <a:pt x="1509776" y="252729"/>
                  </a:lnTo>
                  <a:lnTo>
                    <a:pt x="1509776" y="50546"/>
                  </a:lnTo>
                  <a:lnTo>
                    <a:pt x="1505789" y="30861"/>
                  </a:lnTo>
                  <a:lnTo>
                    <a:pt x="1494932" y="14795"/>
                  </a:lnTo>
                  <a:lnTo>
                    <a:pt x="1478861" y="3968"/>
                  </a:lnTo>
                  <a:lnTo>
                    <a:pt x="1459229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235825" y="2333625"/>
              <a:ext cx="1510030" cy="303530"/>
            </a:xfrm>
            <a:custGeom>
              <a:avLst/>
              <a:gdLst/>
              <a:ahLst/>
              <a:cxnLst/>
              <a:rect l="l" t="t" r="r" b="b"/>
              <a:pathLst>
                <a:path w="1510029" h="303530">
                  <a:moveTo>
                    <a:pt x="0" y="50546"/>
                  </a:moveTo>
                  <a:lnTo>
                    <a:pt x="3968" y="30861"/>
                  </a:lnTo>
                  <a:lnTo>
                    <a:pt x="14795" y="14795"/>
                  </a:lnTo>
                  <a:lnTo>
                    <a:pt x="30860" y="3968"/>
                  </a:lnTo>
                  <a:lnTo>
                    <a:pt x="50546" y="0"/>
                  </a:lnTo>
                  <a:lnTo>
                    <a:pt x="1459229" y="0"/>
                  </a:lnTo>
                  <a:lnTo>
                    <a:pt x="1478861" y="3968"/>
                  </a:lnTo>
                  <a:lnTo>
                    <a:pt x="1494932" y="14795"/>
                  </a:lnTo>
                  <a:lnTo>
                    <a:pt x="1505789" y="30861"/>
                  </a:lnTo>
                  <a:lnTo>
                    <a:pt x="1509776" y="50546"/>
                  </a:lnTo>
                  <a:lnTo>
                    <a:pt x="1509776" y="252729"/>
                  </a:lnTo>
                  <a:lnTo>
                    <a:pt x="1505789" y="272361"/>
                  </a:lnTo>
                  <a:lnTo>
                    <a:pt x="1494932" y="288432"/>
                  </a:lnTo>
                  <a:lnTo>
                    <a:pt x="1478861" y="299289"/>
                  </a:lnTo>
                  <a:lnTo>
                    <a:pt x="1459229" y="303275"/>
                  </a:lnTo>
                  <a:lnTo>
                    <a:pt x="50546" y="303275"/>
                  </a:lnTo>
                  <a:lnTo>
                    <a:pt x="30860" y="299289"/>
                  </a:lnTo>
                  <a:lnTo>
                    <a:pt x="14795" y="288432"/>
                  </a:lnTo>
                  <a:lnTo>
                    <a:pt x="3968" y="272361"/>
                  </a:lnTo>
                  <a:lnTo>
                    <a:pt x="0" y="252729"/>
                  </a:lnTo>
                  <a:lnTo>
                    <a:pt x="0" y="50546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90168" y="2956306"/>
            <a:ext cx="793115" cy="960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Albumin</a:t>
            </a:r>
            <a:endParaRPr sz="1400">
              <a:latin typeface="Verdana"/>
              <a:cs typeface="Verdana"/>
            </a:endParaRPr>
          </a:p>
          <a:p>
            <a:pPr marL="12700" marR="5080">
              <a:lnSpc>
                <a:spcPts val="2990"/>
              </a:lnSpc>
              <a:spcBef>
                <a:spcPts val="15"/>
              </a:spcBef>
            </a:pPr>
            <a:r>
              <a:rPr sz="1400" dirty="0">
                <a:latin typeface="Verdana"/>
                <a:cs typeface="Verdana"/>
              </a:rPr>
              <a:t>Globulin  </a:t>
            </a:r>
            <a:r>
              <a:rPr sz="1400" spc="-5" dirty="0">
                <a:latin typeface="Verdana"/>
                <a:cs typeface="Verdana"/>
              </a:rPr>
              <a:t>H</a:t>
            </a:r>
            <a:r>
              <a:rPr sz="1400" spc="10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stones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047745" y="2956306"/>
            <a:ext cx="796925" cy="960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Collagen</a:t>
            </a:r>
            <a:endParaRPr sz="1400">
              <a:latin typeface="Verdana"/>
              <a:cs typeface="Verdana"/>
            </a:endParaRPr>
          </a:p>
          <a:p>
            <a:pPr marL="12700" marR="138430">
              <a:lnSpc>
                <a:spcPts val="2990"/>
              </a:lnSpc>
              <a:spcBef>
                <a:spcPts val="15"/>
              </a:spcBef>
            </a:pPr>
            <a:r>
              <a:rPr sz="1400" dirty="0">
                <a:latin typeface="Verdana"/>
                <a:cs typeface="Verdana"/>
              </a:rPr>
              <a:t>Elastin  </a:t>
            </a:r>
            <a:r>
              <a:rPr sz="1400" spc="-50" dirty="0">
                <a:latin typeface="Verdana"/>
                <a:cs typeface="Verdana"/>
              </a:rPr>
              <a:t>K</a:t>
            </a:r>
            <a:r>
              <a:rPr sz="1400" dirty="0">
                <a:latin typeface="Verdana"/>
                <a:cs typeface="Verdana"/>
              </a:rPr>
              <a:t>e</a:t>
            </a:r>
            <a:r>
              <a:rPr sz="1400" spc="-20" dirty="0">
                <a:latin typeface="Verdana"/>
                <a:cs typeface="Verdana"/>
              </a:rPr>
              <a:t>r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5" dirty="0">
                <a:latin typeface="Verdana"/>
                <a:cs typeface="Verdana"/>
              </a:rPr>
              <a:t>t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n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950077" y="2334259"/>
            <a:ext cx="2658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37005" algn="l"/>
              </a:tabLst>
            </a:pP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Primary	Secondary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6005576" y="2544826"/>
            <a:ext cx="1951355" cy="1204595"/>
            <a:chOff x="6005576" y="2544826"/>
            <a:chExt cx="1951355" cy="1204595"/>
          </a:xfrm>
        </p:grpSpPr>
        <p:sp>
          <p:nvSpPr>
            <p:cNvPr id="55" name="object 55"/>
            <p:cNvSpPr/>
            <p:nvPr/>
          </p:nvSpPr>
          <p:spPr>
            <a:xfrm>
              <a:off x="6011926" y="2544826"/>
              <a:ext cx="0" cy="1162050"/>
            </a:xfrm>
            <a:custGeom>
              <a:avLst/>
              <a:gdLst/>
              <a:ahLst/>
              <a:cxnLst/>
              <a:rect l="l" t="t" r="r" b="b"/>
              <a:pathLst>
                <a:path h="1162050">
                  <a:moveTo>
                    <a:pt x="0" y="0"/>
                  </a:moveTo>
                  <a:lnTo>
                    <a:pt x="0" y="1162050"/>
                  </a:lnTo>
                </a:path>
              </a:pathLst>
            </a:custGeom>
            <a:ln w="12700">
              <a:solidFill>
                <a:srgbClr val="1B57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027674" y="2896235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027674" y="3275711"/>
              <a:ext cx="216026" cy="10337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027674" y="3645535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740650" y="2896235"/>
              <a:ext cx="215900" cy="10350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740650" y="3645535"/>
              <a:ext cx="215900" cy="10350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740650" y="3305810"/>
              <a:ext cx="215900" cy="10350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6323203" y="2668905"/>
            <a:ext cx="1188720" cy="1155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6002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Verdana"/>
                <a:cs typeface="Verdana"/>
              </a:rPr>
              <a:t>Coagu</a:t>
            </a:r>
            <a:r>
              <a:rPr sz="1400" spc="5" dirty="0">
                <a:latin typeface="Verdana"/>
                <a:cs typeface="Verdana"/>
              </a:rPr>
              <a:t>l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5" dirty="0">
                <a:latin typeface="Verdana"/>
                <a:cs typeface="Verdana"/>
              </a:rPr>
              <a:t>t</a:t>
            </a:r>
            <a:r>
              <a:rPr sz="1400" dirty="0">
                <a:latin typeface="Verdana"/>
                <a:cs typeface="Verdana"/>
              </a:rPr>
              <a:t>ed  proteins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400" dirty="0">
                <a:latin typeface="Verdana"/>
                <a:cs typeface="Verdana"/>
              </a:rPr>
              <a:t>Proteans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1400" dirty="0">
                <a:latin typeface="Verdana"/>
                <a:cs typeface="Verdana"/>
              </a:rPr>
              <a:t>Metaproteins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036432" y="2740000"/>
            <a:ext cx="895350" cy="1084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9300"/>
              </a:lnSpc>
              <a:spcBef>
                <a:spcPts val="95"/>
              </a:spcBef>
            </a:pPr>
            <a:r>
              <a:rPr sz="1400" dirty="0">
                <a:latin typeface="Verdana"/>
                <a:cs typeface="Verdana"/>
              </a:rPr>
              <a:t>Proteoses  </a:t>
            </a:r>
            <a:r>
              <a:rPr sz="1400" spc="-5" dirty="0">
                <a:latin typeface="Verdana"/>
                <a:cs typeface="Verdana"/>
              </a:rPr>
              <a:t>protones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1400" spc="-5" dirty="0">
                <a:latin typeface="Verdana"/>
                <a:cs typeface="Verdana"/>
              </a:rPr>
              <a:t>Peptides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740650" y="2544826"/>
            <a:ext cx="0" cy="1162050"/>
          </a:xfrm>
          <a:custGeom>
            <a:avLst/>
            <a:gdLst/>
            <a:ahLst/>
            <a:cxnLst/>
            <a:rect l="l" t="t" r="r" b="b"/>
            <a:pathLst>
              <a:path h="1162050">
                <a:moveTo>
                  <a:pt x="0" y="0"/>
                </a:moveTo>
                <a:lnTo>
                  <a:pt x="0" y="1162050"/>
                </a:lnTo>
              </a:path>
            </a:pathLst>
          </a:custGeom>
          <a:ln w="12700">
            <a:solidFill>
              <a:srgbClr val="1B57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37614" y="1823402"/>
            <a:ext cx="6669405" cy="3140075"/>
            <a:chOff x="1237614" y="1823402"/>
            <a:chExt cx="6669405" cy="3140075"/>
          </a:xfrm>
        </p:grpSpPr>
        <p:sp>
          <p:nvSpPr>
            <p:cNvPr id="3" name="object 3"/>
            <p:cNvSpPr/>
            <p:nvPr/>
          </p:nvSpPr>
          <p:spPr>
            <a:xfrm>
              <a:off x="1258887" y="1844674"/>
              <a:ext cx="6626859" cy="3097530"/>
            </a:xfrm>
            <a:custGeom>
              <a:avLst/>
              <a:gdLst/>
              <a:ahLst/>
              <a:cxnLst/>
              <a:rect l="l" t="t" r="r" b="b"/>
              <a:pathLst>
                <a:path w="6626859" h="3097529">
                  <a:moveTo>
                    <a:pt x="6110033" y="0"/>
                  </a:moveTo>
                  <a:lnTo>
                    <a:pt x="516191" y="0"/>
                  </a:lnTo>
                  <a:lnTo>
                    <a:pt x="469203" y="2109"/>
                  </a:lnTo>
                  <a:lnTo>
                    <a:pt x="423397" y="8317"/>
                  </a:lnTo>
                  <a:lnTo>
                    <a:pt x="378956" y="18441"/>
                  </a:lnTo>
                  <a:lnTo>
                    <a:pt x="336063" y="32298"/>
                  </a:lnTo>
                  <a:lnTo>
                    <a:pt x="294899" y="49707"/>
                  </a:lnTo>
                  <a:lnTo>
                    <a:pt x="255646" y="70485"/>
                  </a:lnTo>
                  <a:lnTo>
                    <a:pt x="218487" y="94449"/>
                  </a:lnTo>
                  <a:lnTo>
                    <a:pt x="183603" y="121418"/>
                  </a:lnTo>
                  <a:lnTo>
                    <a:pt x="151177" y="151209"/>
                  </a:lnTo>
                  <a:lnTo>
                    <a:pt x="121391" y="183640"/>
                  </a:lnTo>
                  <a:lnTo>
                    <a:pt x="94428" y="218529"/>
                  </a:lnTo>
                  <a:lnTo>
                    <a:pt x="70468" y="255693"/>
                  </a:lnTo>
                  <a:lnTo>
                    <a:pt x="49695" y="294950"/>
                  </a:lnTo>
                  <a:lnTo>
                    <a:pt x="32290" y="336118"/>
                  </a:lnTo>
                  <a:lnTo>
                    <a:pt x="18436" y="379015"/>
                  </a:lnTo>
                  <a:lnTo>
                    <a:pt x="8315" y="423458"/>
                  </a:lnTo>
                  <a:lnTo>
                    <a:pt x="2109" y="469265"/>
                  </a:lnTo>
                  <a:lnTo>
                    <a:pt x="0" y="516254"/>
                  </a:lnTo>
                  <a:lnTo>
                    <a:pt x="0" y="2581021"/>
                  </a:lnTo>
                  <a:lnTo>
                    <a:pt x="2109" y="2628008"/>
                  </a:lnTo>
                  <a:lnTo>
                    <a:pt x="8315" y="2673812"/>
                  </a:lnTo>
                  <a:lnTo>
                    <a:pt x="18436" y="2718250"/>
                  </a:lnTo>
                  <a:lnTo>
                    <a:pt x="32290" y="2761141"/>
                  </a:lnTo>
                  <a:lnTo>
                    <a:pt x="49695" y="2802301"/>
                  </a:lnTo>
                  <a:lnTo>
                    <a:pt x="70468" y="2841549"/>
                  </a:lnTo>
                  <a:lnTo>
                    <a:pt x="94428" y="2878704"/>
                  </a:lnTo>
                  <a:lnTo>
                    <a:pt x="121391" y="2913582"/>
                  </a:lnTo>
                  <a:lnTo>
                    <a:pt x="151177" y="2946003"/>
                  </a:lnTo>
                  <a:lnTo>
                    <a:pt x="183603" y="2975783"/>
                  </a:lnTo>
                  <a:lnTo>
                    <a:pt x="218487" y="3002742"/>
                  </a:lnTo>
                  <a:lnTo>
                    <a:pt x="255646" y="3026696"/>
                  </a:lnTo>
                  <a:lnTo>
                    <a:pt x="294899" y="3047465"/>
                  </a:lnTo>
                  <a:lnTo>
                    <a:pt x="336063" y="3064866"/>
                  </a:lnTo>
                  <a:lnTo>
                    <a:pt x="378956" y="3078716"/>
                  </a:lnTo>
                  <a:lnTo>
                    <a:pt x="423397" y="3088835"/>
                  </a:lnTo>
                  <a:lnTo>
                    <a:pt x="469203" y="3095040"/>
                  </a:lnTo>
                  <a:lnTo>
                    <a:pt x="516191" y="3097149"/>
                  </a:lnTo>
                  <a:lnTo>
                    <a:pt x="6110033" y="3097149"/>
                  </a:lnTo>
                  <a:lnTo>
                    <a:pt x="6157021" y="3095040"/>
                  </a:lnTo>
                  <a:lnTo>
                    <a:pt x="6202825" y="3088835"/>
                  </a:lnTo>
                  <a:lnTo>
                    <a:pt x="6247263" y="3078716"/>
                  </a:lnTo>
                  <a:lnTo>
                    <a:pt x="6290153" y="3064866"/>
                  </a:lnTo>
                  <a:lnTo>
                    <a:pt x="6331313" y="3047465"/>
                  </a:lnTo>
                  <a:lnTo>
                    <a:pt x="6370562" y="3026696"/>
                  </a:lnTo>
                  <a:lnTo>
                    <a:pt x="6407716" y="3002742"/>
                  </a:lnTo>
                  <a:lnTo>
                    <a:pt x="6442595" y="2975783"/>
                  </a:lnTo>
                  <a:lnTo>
                    <a:pt x="6475015" y="2946003"/>
                  </a:lnTo>
                  <a:lnTo>
                    <a:pt x="6504796" y="2913582"/>
                  </a:lnTo>
                  <a:lnTo>
                    <a:pt x="6531754" y="2878704"/>
                  </a:lnTo>
                  <a:lnTo>
                    <a:pt x="6555709" y="2841549"/>
                  </a:lnTo>
                  <a:lnTo>
                    <a:pt x="6576478" y="2802301"/>
                  </a:lnTo>
                  <a:lnTo>
                    <a:pt x="6593878" y="2761141"/>
                  </a:lnTo>
                  <a:lnTo>
                    <a:pt x="6607729" y="2718250"/>
                  </a:lnTo>
                  <a:lnTo>
                    <a:pt x="6617848" y="2673812"/>
                  </a:lnTo>
                  <a:lnTo>
                    <a:pt x="6624052" y="2628008"/>
                  </a:lnTo>
                  <a:lnTo>
                    <a:pt x="6626161" y="2581021"/>
                  </a:lnTo>
                  <a:lnTo>
                    <a:pt x="6626161" y="516254"/>
                  </a:lnTo>
                  <a:lnTo>
                    <a:pt x="6624052" y="469265"/>
                  </a:lnTo>
                  <a:lnTo>
                    <a:pt x="6617848" y="423458"/>
                  </a:lnTo>
                  <a:lnTo>
                    <a:pt x="6607729" y="379015"/>
                  </a:lnTo>
                  <a:lnTo>
                    <a:pt x="6593878" y="336118"/>
                  </a:lnTo>
                  <a:lnTo>
                    <a:pt x="6576478" y="294950"/>
                  </a:lnTo>
                  <a:lnTo>
                    <a:pt x="6555709" y="255693"/>
                  </a:lnTo>
                  <a:lnTo>
                    <a:pt x="6531754" y="218529"/>
                  </a:lnTo>
                  <a:lnTo>
                    <a:pt x="6504796" y="183640"/>
                  </a:lnTo>
                  <a:lnTo>
                    <a:pt x="6475015" y="151209"/>
                  </a:lnTo>
                  <a:lnTo>
                    <a:pt x="6442595" y="121418"/>
                  </a:lnTo>
                  <a:lnTo>
                    <a:pt x="6407716" y="94449"/>
                  </a:lnTo>
                  <a:lnTo>
                    <a:pt x="6370562" y="70485"/>
                  </a:lnTo>
                  <a:lnTo>
                    <a:pt x="6331313" y="49707"/>
                  </a:lnTo>
                  <a:lnTo>
                    <a:pt x="6290153" y="32298"/>
                  </a:lnTo>
                  <a:lnTo>
                    <a:pt x="6247263" y="18441"/>
                  </a:lnTo>
                  <a:lnTo>
                    <a:pt x="6202825" y="8317"/>
                  </a:lnTo>
                  <a:lnTo>
                    <a:pt x="6157021" y="2109"/>
                  </a:lnTo>
                  <a:lnTo>
                    <a:pt x="61100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58887" y="1844674"/>
              <a:ext cx="6626859" cy="3097530"/>
            </a:xfrm>
            <a:custGeom>
              <a:avLst/>
              <a:gdLst/>
              <a:ahLst/>
              <a:cxnLst/>
              <a:rect l="l" t="t" r="r" b="b"/>
              <a:pathLst>
                <a:path w="6626859" h="3097529">
                  <a:moveTo>
                    <a:pt x="0" y="516254"/>
                  </a:moveTo>
                  <a:lnTo>
                    <a:pt x="2109" y="469265"/>
                  </a:lnTo>
                  <a:lnTo>
                    <a:pt x="8315" y="423458"/>
                  </a:lnTo>
                  <a:lnTo>
                    <a:pt x="18436" y="379015"/>
                  </a:lnTo>
                  <a:lnTo>
                    <a:pt x="32290" y="336118"/>
                  </a:lnTo>
                  <a:lnTo>
                    <a:pt x="49695" y="294950"/>
                  </a:lnTo>
                  <a:lnTo>
                    <a:pt x="70468" y="255693"/>
                  </a:lnTo>
                  <a:lnTo>
                    <a:pt x="94428" y="218529"/>
                  </a:lnTo>
                  <a:lnTo>
                    <a:pt x="121391" y="183640"/>
                  </a:lnTo>
                  <a:lnTo>
                    <a:pt x="151177" y="151209"/>
                  </a:lnTo>
                  <a:lnTo>
                    <a:pt x="183603" y="121418"/>
                  </a:lnTo>
                  <a:lnTo>
                    <a:pt x="218487" y="94449"/>
                  </a:lnTo>
                  <a:lnTo>
                    <a:pt x="255646" y="70485"/>
                  </a:lnTo>
                  <a:lnTo>
                    <a:pt x="294899" y="49707"/>
                  </a:lnTo>
                  <a:lnTo>
                    <a:pt x="336063" y="32298"/>
                  </a:lnTo>
                  <a:lnTo>
                    <a:pt x="378956" y="18441"/>
                  </a:lnTo>
                  <a:lnTo>
                    <a:pt x="423397" y="8317"/>
                  </a:lnTo>
                  <a:lnTo>
                    <a:pt x="469203" y="2109"/>
                  </a:lnTo>
                  <a:lnTo>
                    <a:pt x="516191" y="0"/>
                  </a:lnTo>
                  <a:lnTo>
                    <a:pt x="6110033" y="0"/>
                  </a:lnTo>
                  <a:lnTo>
                    <a:pt x="6157021" y="2109"/>
                  </a:lnTo>
                  <a:lnTo>
                    <a:pt x="6202825" y="8317"/>
                  </a:lnTo>
                  <a:lnTo>
                    <a:pt x="6247263" y="18441"/>
                  </a:lnTo>
                  <a:lnTo>
                    <a:pt x="6290153" y="32298"/>
                  </a:lnTo>
                  <a:lnTo>
                    <a:pt x="6331313" y="49707"/>
                  </a:lnTo>
                  <a:lnTo>
                    <a:pt x="6370562" y="70484"/>
                  </a:lnTo>
                  <a:lnTo>
                    <a:pt x="6407716" y="94449"/>
                  </a:lnTo>
                  <a:lnTo>
                    <a:pt x="6442595" y="121418"/>
                  </a:lnTo>
                  <a:lnTo>
                    <a:pt x="6475015" y="151209"/>
                  </a:lnTo>
                  <a:lnTo>
                    <a:pt x="6504796" y="183640"/>
                  </a:lnTo>
                  <a:lnTo>
                    <a:pt x="6531754" y="218529"/>
                  </a:lnTo>
                  <a:lnTo>
                    <a:pt x="6555709" y="255693"/>
                  </a:lnTo>
                  <a:lnTo>
                    <a:pt x="6576478" y="294950"/>
                  </a:lnTo>
                  <a:lnTo>
                    <a:pt x="6593878" y="336118"/>
                  </a:lnTo>
                  <a:lnTo>
                    <a:pt x="6607729" y="379015"/>
                  </a:lnTo>
                  <a:lnTo>
                    <a:pt x="6617848" y="423458"/>
                  </a:lnTo>
                  <a:lnTo>
                    <a:pt x="6624052" y="469265"/>
                  </a:lnTo>
                  <a:lnTo>
                    <a:pt x="6626161" y="516254"/>
                  </a:lnTo>
                  <a:lnTo>
                    <a:pt x="6626288" y="2581021"/>
                  </a:lnTo>
                  <a:lnTo>
                    <a:pt x="6624052" y="2628008"/>
                  </a:lnTo>
                  <a:lnTo>
                    <a:pt x="6617848" y="2673812"/>
                  </a:lnTo>
                  <a:lnTo>
                    <a:pt x="6607729" y="2718250"/>
                  </a:lnTo>
                  <a:lnTo>
                    <a:pt x="6593878" y="2761141"/>
                  </a:lnTo>
                  <a:lnTo>
                    <a:pt x="6576478" y="2802301"/>
                  </a:lnTo>
                  <a:lnTo>
                    <a:pt x="6555709" y="2841549"/>
                  </a:lnTo>
                  <a:lnTo>
                    <a:pt x="6531754" y="2878704"/>
                  </a:lnTo>
                  <a:lnTo>
                    <a:pt x="6504796" y="2913582"/>
                  </a:lnTo>
                  <a:lnTo>
                    <a:pt x="6475015" y="2946003"/>
                  </a:lnTo>
                  <a:lnTo>
                    <a:pt x="6442595" y="2975783"/>
                  </a:lnTo>
                  <a:lnTo>
                    <a:pt x="6407716" y="3002742"/>
                  </a:lnTo>
                  <a:lnTo>
                    <a:pt x="6370562" y="3026696"/>
                  </a:lnTo>
                  <a:lnTo>
                    <a:pt x="6331313" y="3047465"/>
                  </a:lnTo>
                  <a:lnTo>
                    <a:pt x="6290153" y="3064866"/>
                  </a:lnTo>
                  <a:lnTo>
                    <a:pt x="6247263" y="3078716"/>
                  </a:lnTo>
                  <a:lnTo>
                    <a:pt x="6202825" y="3088835"/>
                  </a:lnTo>
                  <a:lnTo>
                    <a:pt x="6157021" y="3095040"/>
                  </a:lnTo>
                  <a:lnTo>
                    <a:pt x="6110033" y="3097149"/>
                  </a:lnTo>
                  <a:lnTo>
                    <a:pt x="516191" y="3097149"/>
                  </a:lnTo>
                  <a:lnTo>
                    <a:pt x="469203" y="3095040"/>
                  </a:lnTo>
                  <a:lnTo>
                    <a:pt x="423397" y="3088835"/>
                  </a:lnTo>
                  <a:lnTo>
                    <a:pt x="378956" y="3078716"/>
                  </a:lnTo>
                  <a:lnTo>
                    <a:pt x="336063" y="3064866"/>
                  </a:lnTo>
                  <a:lnTo>
                    <a:pt x="294899" y="3047465"/>
                  </a:lnTo>
                  <a:lnTo>
                    <a:pt x="255646" y="3026696"/>
                  </a:lnTo>
                  <a:lnTo>
                    <a:pt x="218487" y="3002742"/>
                  </a:lnTo>
                  <a:lnTo>
                    <a:pt x="183603" y="2975783"/>
                  </a:lnTo>
                  <a:lnTo>
                    <a:pt x="151177" y="2946003"/>
                  </a:lnTo>
                  <a:lnTo>
                    <a:pt x="121391" y="2913582"/>
                  </a:lnTo>
                  <a:lnTo>
                    <a:pt x="94428" y="2878704"/>
                  </a:lnTo>
                  <a:lnTo>
                    <a:pt x="70468" y="2841549"/>
                  </a:lnTo>
                  <a:lnTo>
                    <a:pt x="49695" y="2802301"/>
                  </a:lnTo>
                  <a:lnTo>
                    <a:pt x="32290" y="2761141"/>
                  </a:lnTo>
                  <a:lnTo>
                    <a:pt x="18436" y="2718250"/>
                  </a:lnTo>
                  <a:lnTo>
                    <a:pt x="8315" y="2673812"/>
                  </a:lnTo>
                  <a:lnTo>
                    <a:pt x="2109" y="2628008"/>
                  </a:lnTo>
                  <a:lnTo>
                    <a:pt x="0" y="2581021"/>
                  </a:lnTo>
                  <a:lnTo>
                    <a:pt x="0" y="516254"/>
                  </a:lnTo>
                  <a:close/>
                </a:path>
              </a:pathLst>
            </a:custGeom>
            <a:ln w="42500">
              <a:solidFill>
                <a:srgbClr val="C19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96008" y="2067305"/>
            <a:ext cx="595312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455" dirty="0">
                <a:latin typeface="Times New Roman"/>
                <a:cs typeface="Times New Roman"/>
              </a:rPr>
              <a:t>With</a:t>
            </a:r>
            <a:r>
              <a:rPr sz="2400" i="1" spc="175" dirty="0">
                <a:latin typeface="Times New Roman"/>
                <a:cs typeface="Times New Roman"/>
              </a:rPr>
              <a:t> </a:t>
            </a:r>
            <a:r>
              <a:rPr sz="2400" i="1" spc="350" dirty="0">
                <a:latin typeface="Times New Roman"/>
                <a:cs typeface="Times New Roman"/>
              </a:rPr>
              <a:t>the</a:t>
            </a:r>
            <a:r>
              <a:rPr sz="2400" i="1" spc="190" dirty="0">
                <a:latin typeface="Times New Roman"/>
                <a:cs typeface="Times New Roman"/>
              </a:rPr>
              <a:t> </a:t>
            </a:r>
            <a:r>
              <a:rPr sz="2400" i="1" spc="370" dirty="0">
                <a:latin typeface="Times New Roman"/>
                <a:cs typeface="Times New Roman"/>
              </a:rPr>
              <a:t>water,</a:t>
            </a:r>
            <a:r>
              <a:rPr sz="2400" i="1" spc="170" dirty="0">
                <a:latin typeface="Times New Roman"/>
                <a:cs typeface="Times New Roman"/>
              </a:rPr>
              <a:t> </a:t>
            </a:r>
            <a:r>
              <a:rPr sz="2400" i="1" spc="280" dirty="0">
                <a:latin typeface="Times New Roman"/>
                <a:cs typeface="Times New Roman"/>
              </a:rPr>
              <a:t>I</a:t>
            </a:r>
            <a:r>
              <a:rPr sz="2400" i="1" spc="195" dirty="0">
                <a:latin typeface="Times New Roman"/>
                <a:cs typeface="Times New Roman"/>
              </a:rPr>
              <a:t> </a:t>
            </a:r>
            <a:r>
              <a:rPr sz="2400" i="1" spc="305" dirty="0">
                <a:latin typeface="Times New Roman"/>
                <a:cs typeface="Times New Roman"/>
              </a:rPr>
              <a:t>say,</a:t>
            </a:r>
            <a:r>
              <a:rPr sz="2400" i="1" spc="190" dirty="0">
                <a:latin typeface="Times New Roman"/>
                <a:cs typeface="Times New Roman"/>
              </a:rPr>
              <a:t> </a:t>
            </a:r>
            <a:r>
              <a:rPr sz="2400" i="1" spc="335" dirty="0">
                <a:latin typeface="Times New Roman"/>
                <a:cs typeface="Times New Roman"/>
              </a:rPr>
              <a:t>Touch</a:t>
            </a:r>
            <a:r>
              <a:rPr sz="2400" i="1" spc="195" dirty="0">
                <a:latin typeface="Times New Roman"/>
                <a:cs typeface="Times New Roman"/>
              </a:rPr>
              <a:t> </a:t>
            </a:r>
            <a:r>
              <a:rPr sz="2400" i="1" spc="475" dirty="0">
                <a:latin typeface="Times New Roman"/>
                <a:cs typeface="Times New Roman"/>
              </a:rPr>
              <a:t>me</a:t>
            </a:r>
            <a:r>
              <a:rPr sz="2400" i="1" spc="195" dirty="0">
                <a:latin typeface="Times New Roman"/>
                <a:cs typeface="Times New Roman"/>
              </a:rPr>
              <a:t> </a:t>
            </a:r>
            <a:r>
              <a:rPr sz="2400" i="1" spc="300" dirty="0">
                <a:latin typeface="Times New Roman"/>
                <a:cs typeface="Times New Roman"/>
              </a:rPr>
              <a:t>not,</a:t>
            </a:r>
            <a:endParaRPr sz="2400">
              <a:latin typeface="Times New Roman"/>
              <a:cs typeface="Times New Roman"/>
            </a:endParaRPr>
          </a:p>
          <a:p>
            <a:pPr marL="774065" marR="688975" indent="-78105" algn="just">
              <a:lnSpc>
                <a:spcPct val="200000"/>
              </a:lnSpc>
            </a:pPr>
            <a:r>
              <a:rPr sz="2400" i="1" spc="285" dirty="0">
                <a:latin typeface="Times New Roman"/>
                <a:cs typeface="Times New Roman"/>
              </a:rPr>
              <a:t>To </a:t>
            </a:r>
            <a:r>
              <a:rPr sz="2400" i="1" spc="350" dirty="0">
                <a:latin typeface="Times New Roman"/>
                <a:cs typeface="Times New Roman"/>
              </a:rPr>
              <a:t>the </a:t>
            </a:r>
            <a:r>
              <a:rPr sz="2400" i="1" spc="310" dirty="0">
                <a:latin typeface="Times New Roman"/>
                <a:cs typeface="Times New Roman"/>
              </a:rPr>
              <a:t>tongue, </a:t>
            </a:r>
            <a:r>
              <a:rPr sz="2400" i="1" spc="280" dirty="0">
                <a:latin typeface="Times New Roman"/>
                <a:cs typeface="Times New Roman"/>
              </a:rPr>
              <a:t>I </a:t>
            </a:r>
            <a:r>
              <a:rPr sz="2400" i="1" spc="560" dirty="0">
                <a:latin typeface="Times New Roman"/>
                <a:cs typeface="Times New Roman"/>
              </a:rPr>
              <a:t>am</a:t>
            </a:r>
            <a:r>
              <a:rPr sz="2400" i="1" spc="-270" dirty="0">
                <a:latin typeface="Times New Roman"/>
                <a:cs typeface="Times New Roman"/>
              </a:rPr>
              <a:t> </a:t>
            </a:r>
            <a:r>
              <a:rPr sz="2400" i="1" spc="290" dirty="0">
                <a:latin typeface="Times New Roman"/>
                <a:cs typeface="Times New Roman"/>
              </a:rPr>
              <a:t>tasteful,  </a:t>
            </a:r>
            <a:r>
              <a:rPr sz="2400" i="1" spc="430" dirty="0">
                <a:latin typeface="Times New Roman"/>
                <a:cs typeface="Times New Roman"/>
              </a:rPr>
              <a:t>Within </a:t>
            </a:r>
            <a:r>
              <a:rPr sz="2400" i="1" spc="280" dirty="0">
                <a:latin typeface="Times New Roman"/>
                <a:cs typeface="Times New Roman"/>
              </a:rPr>
              <a:t>limits, I </a:t>
            </a:r>
            <a:r>
              <a:rPr sz="2400" i="1" spc="560" dirty="0">
                <a:latin typeface="Times New Roman"/>
                <a:cs typeface="Times New Roman"/>
              </a:rPr>
              <a:t>am</a:t>
            </a:r>
            <a:r>
              <a:rPr sz="2400" i="1" spc="-290" dirty="0">
                <a:latin typeface="Times New Roman"/>
                <a:cs typeface="Times New Roman"/>
              </a:rPr>
              <a:t> </a:t>
            </a:r>
            <a:r>
              <a:rPr sz="2400" i="1" spc="315" dirty="0">
                <a:latin typeface="Times New Roman"/>
                <a:cs typeface="Times New Roman"/>
              </a:rPr>
              <a:t>dutiful,  </a:t>
            </a:r>
            <a:r>
              <a:rPr sz="2400" i="1" spc="395" dirty="0">
                <a:latin typeface="Times New Roman"/>
                <a:cs typeface="Times New Roman"/>
              </a:rPr>
              <a:t>In </a:t>
            </a:r>
            <a:r>
              <a:rPr sz="2400" i="1" spc="240" dirty="0">
                <a:latin typeface="Times New Roman"/>
                <a:cs typeface="Times New Roman"/>
              </a:rPr>
              <a:t>excess, </a:t>
            </a:r>
            <a:r>
              <a:rPr sz="2400" i="1" spc="280" dirty="0">
                <a:latin typeface="Times New Roman"/>
                <a:cs typeface="Times New Roman"/>
              </a:rPr>
              <a:t>I </a:t>
            </a:r>
            <a:r>
              <a:rPr sz="2400" i="1" spc="560" dirty="0">
                <a:latin typeface="Times New Roman"/>
                <a:cs typeface="Times New Roman"/>
              </a:rPr>
              <a:t>am</a:t>
            </a:r>
            <a:r>
              <a:rPr sz="2400" i="1" spc="-155" dirty="0">
                <a:latin typeface="Times New Roman"/>
                <a:cs typeface="Times New Roman"/>
              </a:rPr>
              <a:t> </a:t>
            </a:r>
            <a:r>
              <a:rPr sz="2400" i="1" spc="340" dirty="0">
                <a:latin typeface="Times New Roman"/>
                <a:cs typeface="Times New Roman"/>
              </a:rPr>
              <a:t>dangerous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966424" y="1607524"/>
            <a:ext cx="3498850" cy="474345"/>
            <a:chOff x="2966424" y="1607524"/>
            <a:chExt cx="3498850" cy="474345"/>
          </a:xfrm>
        </p:grpSpPr>
        <p:sp>
          <p:nvSpPr>
            <p:cNvPr id="7" name="object 7"/>
            <p:cNvSpPr/>
            <p:nvPr/>
          </p:nvSpPr>
          <p:spPr>
            <a:xfrm>
              <a:off x="2987675" y="1628775"/>
              <a:ext cx="3456304" cy="431800"/>
            </a:xfrm>
            <a:custGeom>
              <a:avLst/>
              <a:gdLst/>
              <a:ahLst/>
              <a:cxnLst/>
              <a:rect l="l" t="t" r="r" b="b"/>
              <a:pathLst>
                <a:path w="3456304" h="431800">
                  <a:moveTo>
                    <a:pt x="3456051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3456051" y="431800"/>
                  </a:lnTo>
                  <a:lnTo>
                    <a:pt x="34560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87675" y="1628775"/>
              <a:ext cx="3456304" cy="431800"/>
            </a:xfrm>
            <a:custGeom>
              <a:avLst/>
              <a:gdLst/>
              <a:ahLst/>
              <a:cxnLst/>
              <a:rect l="l" t="t" r="r" b="b"/>
              <a:pathLst>
                <a:path w="3456304" h="431800">
                  <a:moveTo>
                    <a:pt x="0" y="431800"/>
                  </a:moveTo>
                  <a:lnTo>
                    <a:pt x="3456051" y="431800"/>
                  </a:lnTo>
                  <a:lnTo>
                    <a:pt x="3456051" y="0"/>
                  </a:lnTo>
                  <a:lnTo>
                    <a:pt x="0" y="0"/>
                  </a:lnTo>
                  <a:lnTo>
                    <a:pt x="0" y="431800"/>
                  </a:lnTo>
                  <a:close/>
                </a:path>
              </a:pathLst>
            </a:custGeom>
            <a:ln w="42500">
              <a:solidFill>
                <a:srgbClr val="C19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026153" y="1582292"/>
            <a:ext cx="1379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320" dirty="0">
                <a:solidFill>
                  <a:srgbClr val="000000"/>
                </a:solidFill>
                <a:latin typeface="Times New Roman"/>
                <a:cs typeface="Times New Roman"/>
              </a:rPr>
              <a:t>LIPIDS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725551"/>
            <a:ext cx="7482840" cy="147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marR="5080" indent="-79375">
              <a:lnSpc>
                <a:spcPct val="100000"/>
              </a:lnSpc>
              <a:spcBef>
                <a:spcPts val="100"/>
              </a:spcBef>
              <a:tabLst>
                <a:tab pos="904875" algn="l"/>
              </a:tabLst>
            </a:pPr>
            <a:r>
              <a:rPr sz="1800" spc="-5" dirty="0">
                <a:latin typeface="Verdana"/>
                <a:cs typeface="Verdana"/>
              </a:rPr>
              <a:t>Lipids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chief </a:t>
            </a:r>
            <a:r>
              <a:rPr sz="1800" spc="-5" dirty="0">
                <a:latin typeface="Verdana"/>
                <a:cs typeface="Verdana"/>
              </a:rPr>
              <a:t>concentrated </a:t>
            </a:r>
            <a:r>
              <a:rPr sz="1800" spc="-10" dirty="0">
                <a:latin typeface="Verdana"/>
                <a:cs typeface="Verdana"/>
              </a:rPr>
              <a:t>storage </a:t>
            </a:r>
            <a:r>
              <a:rPr sz="1800" dirty="0">
                <a:latin typeface="Verdana"/>
                <a:cs typeface="Verdana"/>
              </a:rPr>
              <a:t>form of </a:t>
            </a:r>
            <a:r>
              <a:rPr sz="1800" spc="-5" dirty="0">
                <a:latin typeface="Verdana"/>
                <a:cs typeface="Verdana"/>
              </a:rPr>
              <a:t>energy </a:t>
            </a:r>
            <a:r>
              <a:rPr sz="1800" dirty="0">
                <a:latin typeface="Verdana"/>
                <a:cs typeface="Verdana"/>
              </a:rPr>
              <a:t>forming  </a:t>
            </a:r>
            <a:r>
              <a:rPr sz="1800" spc="-5" dirty="0">
                <a:latin typeface="Verdana"/>
                <a:cs typeface="Verdana"/>
              </a:rPr>
              <a:t>about	</a:t>
            </a:r>
            <a:r>
              <a:rPr sz="1800" dirty="0">
                <a:latin typeface="Verdana"/>
                <a:cs typeface="Verdana"/>
              </a:rPr>
              <a:t>3.5% of </a:t>
            </a:r>
            <a:r>
              <a:rPr sz="1800" spc="-5" dirty="0">
                <a:latin typeface="Verdana"/>
                <a:cs typeface="Verdana"/>
              </a:rPr>
              <a:t>the cell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content.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Lipids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organic substances relatively </a:t>
            </a:r>
            <a:r>
              <a:rPr sz="1800" dirty="0">
                <a:latin typeface="Verdana"/>
                <a:cs typeface="Verdana"/>
              </a:rPr>
              <a:t>insoluble in </a:t>
            </a:r>
            <a:r>
              <a:rPr sz="1800" spc="-10" dirty="0">
                <a:latin typeface="Verdana"/>
                <a:cs typeface="Verdana"/>
              </a:rPr>
              <a:t>water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but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Verdana"/>
                <a:cs typeface="Verdana"/>
              </a:rPr>
              <a:t>soluble in </a:t>
            </a:r>
            <a:r>
              <a:rPr sz="1800" spc="-5" dirty="0">
                <a:latin typeface="Verdana"/>
                <a:cs typeface="Verdana"/>
              </a:rPr>
              <a:t>organic solvents (alcohol,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ether)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7217" y="2884678"/>
            <a:ext cx="828294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Functions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the concentrated </a:t>
            </a:r>
            <a:r>
              <a:rPr sz="1800" b="1" spc="-5" dirty="0">
                <a:latin typeface="Verdana"/>
                <a:cs typeface="Verdana"/>
              </a:rPr>
              <a:t>fuel reserve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body.</a:t>
            </a:r>
            <a:endParaRPr sz="18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-5" dirty="0">
                <a:latin typeface="Verdana"/>
                <a:cs typeface="Verdana"/>
              </a:rPr>
              <a:t>Lipids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b="1" spc="-5" dirty="0">
                <a:latin typeface="Verdana"/>
                <a:cs typeface="Verdana"/>
              </a:rPr>
              <a:t>constituents </a:t>
            </a:r>
            <a:r>
              <a:rPr sz="1800" b="1" dirty="0">
                <a:latin typeface="Verdana"/>
                <a:cs typeface="Verdana"/>
              </a:rPr>
              <a:t>of membrane </a:t>
            </a:r>
            <a:r>
              <a:rPr sz="1800" b="1" spc="-5" dirty="0">
                <a:latin typeface="Verdana"/>
                <a:cs typeface="Verdana"/>
              </a:rPr>
              <a:t>structure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regulate</a:t>
            </a:r>
            <a:r>
              <a:rPr sz="1800" spc="7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</a:t>
            </a:r>
            <a:endParaRPr sz="1800">
              <a:latin typeface="Verdana"/>
              <a:cs typeface="Verdana"/>
            </a:endParaRPr>
          </a:p>
          <a:p>
            <a:pPr marL="334010">
              <a:lnSpc>
                <a:spcPct val="100000"/>
              </a:lnSpc>
            </a:pPr>
            <a:r>
              <a:rPr sz="1800" b="1" spc="-5" dirty="0">
                <a:latin typeface="Verdana"/>
                <a:cs typeface="Verdana"/>
              </a:rPr>
              <a:t>membrane permeability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 marL="320675" indent="-308610">
              <a:lnSpc>
                <a:spcPct val="100000"/>
              </a:lnSpc>
              <a:buAutoNum type="arabicPeriod" startAt="3"/>
              <a:tabLst>
                <a:tab pos="321310" algn="l"/>
              </a:tabLst>
            </a:pPr>
            <a:r>
              <a:rPr sz="1800" spc="-5" dirty="0">
                <a:latin typeface="Verdana"/>
                <a:cs typeface="Verdana"/>
              </a:rPr>
              <a:t>They serve </a:t>
            </a:r>
            <a:r>
              <a:rPr sz="1800" dirty="0">
                <a:latin typeface="Verdana"/>
                <a:cs typeface="Verdana"/>
              </a:rPr>
              <a:t>as source </a:t>
            </a:r>
            <a:r>
              <a:rPr sz="1800" b="1" dirty="0">
                <a:latin typeface="Verdana"/>
                <a:cs typeface="Verdana"/>
              </a:rPr>
              <a:t>of </a:t>
            </a:r>
            <a:r>
              <a:rPr sz="1800" b="1" spc="-5" dirty="0">
                <a:latin typeface="Verdana"/>
                <a:cs typeface="Verdana"/>
              </a:rPr>
              <a:t>fat soluble</a:t>
            </a:r>
            <a:r>
              <a:rPr sz="1800" b="1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vitamins</a:t>
            </a:r>
            <a:endParaRPr sz="1800">
              <a:latin typeface="Verdana"/>
              <a:cs typeface="Verdana"/>
            </a:endParaRPr>
          </a:p>
          <a:p>
            <a:pPr marL="320675" indent="-308610">
              <a:lnSpc>
                <a:spcPct val="100000"/>
              </a:lnSpc>
              <a:buAutoNum type="arabicPeriod" startAt="3"/>
              <a:tabLst>
                <a:tab pos="321310" algn="l"/>
              </a:tabLst>
            </a:pPr>
            <a:r>
              <a:rPr sz="1800" spc="-5" dirty="0">
                <a:latin typeface="Verdana"/>
                <a:cs typeface="Verdana"/>
              </a:rPr>
              <a:t>Lipids </a:t>
            </a:r>
            <a:r>
              <a:rPr sz="1800" dirty="0">
                <a:latin typeface="Verdana"/>
                <a:cs typeface="Verdana"/>
              </a:rPr>
              <a:t>are important cellular </a:t>
            </a:r>
            <a:r>
              <a:rPr sz="1800" b="1" spc="-5" dirty="0">
                <a:latin typeface="Verdana"/>
                <a:cs typeface="Verdana"/>
              </a:rPr>
              <a:t>metabolic</a:t>
            </a:r>
            <a:r>
              <a:rPr sz="1800" b="1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regulators</a:t>
            </a:r>
            <a:endParaRPr sz="1800">
              <a:latin typeface="Verdana"/>
              <a:cs typeface="Verdana"/>
            </a:endParaRPr>
          </a:p>
          <a:p>
            <a:pPr marL="320040" indent="-307975">
              <a:lnSpc>
                <a:spcPct val="100000"/>
              </a:lnSpc>
              <a:buAutoNum type="arabicPeriod" startAt="3"/>
              <a:tabLst>
                <a:tab pos="320675" algn="l"/>
              </a:tabLst>
            </a:pPr>
            <a:r>
              <a:rPr sz="1800" spc="-5" dirty="0">
                <a:latin typeface="Verdana"/>
                <a:cs typeface="Verdana"/>
              </a:rPr>
              <a:t>Lipds protect the internal organs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serve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b="1" spc="-5" dirty="0">
                <a:latin typeface="Verdana"/>
                <a:cs typeface="Verdana"/>
              </a:rPr>
              <a:t>insulating</a:t>
            </a:r>
            <a:r>
              <a:rPr sz="1800" b="1" spc="12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materials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87127" y="743902"/>
            <a:ext cx="1985645" cy="375920"/>
            <a:chOff x="3687127" y="743902"/>
            <a:chExt cx="1985645" cy="375920"/>
          </a:xfrm>
        </p:grpSpPr>
        <p:sp>
          <p:nvSpPr>
            <p:cNvPr id="3" name="object 3"/>
            <p:cNvSpPr/>
            <p:nvPr/>
          </p:nvSpPr>
          <p:spPr>
            <a:xfrm>
              <a:off x="3708400" y="765175"/>
              <a:ext cx="1943100" cy="333375"/>
            </a:xfrm>
            <a:custGeom>
              <a:avLst/>
              <a:gdLst/>
              <a:ahLst/>
              <a:cxnLst/>
              <a:rect l="l" t="t" r="r" b="b"/>
              <a:pathLst>
                <a:path w="1943100" h="333375">
                  <a:moveTo>
                    <a:pt x="1887474" y="0"/>
                  </a:moveTo>
                  <a:lnTo>
                    <a:pt x="55625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7749"/>
                  </a:lnTo>
                  <a:lnTo>
                    <a:pt x="4369" y="299406"/>
                  </a:lnTo>
                  <a:lnTo>
                    <a:pt x="16287" y="317087"/>
                  </a:lnTo>
                  <a:lnTo>
                    <a:pt x="33968" y="329005"/>
                  </a:lnTo>
                  <a:lnTo>
                    <a:pt x="55625" y="333375"/>
                  </a:lnTo>
                  <a:lnTo>
                    <a:pt x="1887474" y="333375"/>
                  </a:lnTo>
                  <a:lnTo>
                    <a:pt x="1909131" y="329005"/>
                  </a:lnTo>
                  <a:lnTo>
                    <a:pt x="1926812" y="317087"/>
                  </a:lnTo>
                  <a:lnTo>
                    <a:pt x="1938730" y="299406"/>
                  </a:lnTo>
                  <a:lnTo>
                    <a:pt x="1943100" y="277749"/>
                  </a:lnTo>
                  <a:lnTo>
                    <a:pt x="1943100" y="55625"/>
                  </a:lnTo>
                  <a:lnTo>
                    <a:pt x="1938730" y="33968"/>
                  </a:lnTo>
                  <a:lnTo>
                    <a:pt x="1926812" y="16287"/>
                  </a:lnTo>
                  <a:lnTo>
                    <a:pt x="1909131" y="4369"/>
                  </a:lnTo>
                  <a:lnTo>
                    <a:pt x="18874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08400" y="765175"/>
              <a:ext cx="1943100" cy="333375"/>
            </a:xfrm>
            <a:custGeom>
              <a:avLst/>
              <a:gdLst/>
              <a:ahLst/>
              <a:cxnLst/>
              <a:rect l="l" t="t" r="r" b="b"/>
              <a:pathLst>
                <a:path w="1943100" h="333375">
                  <a:moveTo>
                    <a:pt x="0" y="55625"/>
                  </a:moveTo>
                  <a:lnTo>
                    <a:pt x="4369" y="33968"/>
                  </a:lnTo>
                  <a:lnTo>
                    <a:pt x="16287" y="16287"/>
                  </a:lnTo>
                  <a:lnTo>
                    <a:pt x="33968" y="4369"/>
                  </a:lnTo>
                  <a:lnTo>
                    <a:pt x="55625" y="0"/>
                  </a:lnTo>
                  <a:lnTo>
                    <a:pt x="1887474" y="0"/>
                  </a:lnTo>
                  <a:lnTo>
                    <a:pt x="1909131" y="4369"/>
                  </a:lnTo>
                  <a:lnTo>
                    <a:pt x="1926812" y="16287"/>
                  </a:lnTo>
                  <a:lnTo>
                    <a:pt x="1938730" y="33968"/>
                  </a:lnTo>
                  <a:lnTo>
                    <a:pt x="1943100" y="55625"/>
                  </a:lnTo>
                  <a:lnTo>
                    <a:pt x="1943100" y="277749"/>
                  </a:lnTo>
                  <a:lnTo>
                    <a:pt x="1938730" y="299406"/>
                  </a:lnTo>
                  <a:lnTo>
                    <a:pt x="1926812" y="317087"/>
                  </a:lnTo>
                  <a:lnTo>
                    <a:pt x="1909131" y="329005"/>
                  </a:lnTo>
                  <a:lnTo>
                    <a:pt x="1887474" y="333375"/>
                  </a:lnTo>
                  <a:lnTo>
                    <a:pt x="55625" y="333375"/>
                  </a:lnTo>
                  <a:lnTo>
                    <a:pt x="33968" y="329005"/>
                  </a:lnTo>
                  <a:lnTo>
                    <a:pt x="16287" y="317087"/>
                  </a:lnTo>
                  <a:lnTo>
                    <a:pt x="4369" y="299406"/>
                  </a:lnTo>
                  <a:lnTo>
                    <a:pt x="0" y="277749"/>
                  </a:lnTo>
                  <a:lnTo>
                    <a:pt x="0" y="55625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41089" y="734948"/>
            <a:ext cx="1079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LIPIDS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50277" y="908050"/>
            <a:ext cx="6859905" cy="878840"/>
            <a:chOff x="950277" y="908050"/>
            <a:chExt cx="6859905" cy="878840"/>
          </a:xfrm>
        </p:grpSpPr>
        <p:sp>
          <p:nvSpPr>
            <p:cNvPr id="7" name="object 7"/>
            <p:cNvSpPr/>
            <p:nvPr/>
          </p:nvSpPr>
          <p:spPr>
            <a:xfrm>
              <a:off x="1620900" y="931925"/>
              <a:ext cx="6118225" cy="6350"/>
            </a:xfrm>
            <a:custGeom>
              <a:avLst/>
              <a:gdLst/>
              <a:ahLst/>
              <a:cxnLst/>
              <a:rect l="l" t="t" r="r" b="b"/>
              <a:pathLst>
                <a:path w="6118225" h="6350">
                  <a:moveTo>
                    <a:pt x="2087499" y="6350"/>
                  </a:moveTo>
                  <a:lnTo>
                    <a:pt x="0" y="6350"/>
                  </a:lnTo>
                </a:path>
                <a:path w="6118225" h="6350">
                  <a:moveTo>
                    <a:pt x="6118225" y="0"/>
                  </a:moveTo>
                  <a:lnTo>
                    <a:pt x="4030599" y="0"/>
                  </a:lnTo>
                </a:path>
              </a:pathLst>
            </a:custGeom>
            <a:ln w="28575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33906" y="908049"/>
              <a:ext cx="6276340" cy="649605"/>
            </a:xfrm>
            <a:custGeom>
              <a:avLst/>
              <a:gdLst/>
              <a:ahLst/>
              <a:cxnLst/>
              <a:rect l="l" t="t" r="r" b="b"/>
              <a:pathLst>
                <a:path w="6276340" h="649605">
                  <a:moveTo>
                    <a:pt x="132588" y="348361"/>
                  </a:moveTo>
                  <a:lnTo>
                    <a:pt x="130289" y="339598"/>
                  </a:lnTo>
                  <a:lnTo>
                    <a:pt x="123444" y="335661"/>
                  </a:lnTo>
                  <a:lnTo>
                    <a:pt x="116713" y="331597"/>
                  </a:lnTo>
                  <a:lnTo>
                    <a:pt x="107950" y="333883"/>
                  </a:lnTo>
                  <a:lnTo>
                    <a:pt x="104013" y="340741"/>
                  </a:lnTo>
                  <a:lnTo>
                    <a:pt x="80645" y="380784"/>
                  </a:lnTo>
                  <a:lnTo>
                    <a:pt x="80518" y="433705"/>
                  </a:lnTo>
                  <a:lnTo>
                    <a:pt x="80518" y="426466"/>
                  </a:lnTo>
                  <a:lnTo>
                    <a:pt x="80518" y="381000"/>
                  </a:lnTo>
                  <a:lnTo>
                    <a:pt x="80518" y="30099"/>
                  </a:lnTo>
                  <a:lnTo>
                    <a:pt x="51943" y="30099"/>
                  </a:lnTo>
                  <a:lnTo>
                    <a:pt x="52070" y="381000"/>
                  </a:lnTo>
                  <a:lnTo>
                    <a:pt x="66294" y="405371"/>
                  </a:lnTo>
                  <a:lnTo>
                    <a:pt x="51943" y="380784"/>
                  </a:lnTo>
                  <a:lnTo>
                    <a:pt x="28575" y="340741"/>
                  </a:lnTo>
                  <a:lnTo>
                    <a:pt x="24638" y="333883"/>
                  </a:lnTo>
                  <a:lnTo>
                    <a:pt x="15875" y="331597"/>
                  </a:lnTo>
                  <a:lnTo>
                    <a:pt x="9144" y="335661"/>
                  </a:lnTo>
                  <a:lnTo>
                    <a:pt x="2286" y="339598"/>
                  </a:lnTo>
                  <a:lnTo>
                    <a:pt x="0" y="348361"/>
                  </a:lnTo>
                  <a:lnTo>
                    <a:pt x="66294" y="462026"/>
                  </a:lnTo>
                  <a:lnTo>
                    <a:pt x="82804" y="433705"/>
                  </a:lnTo>
                  <a:lnTo>
                    <a:pt x="132588" y="348361"/>
                  </a:lnTo>
                  <a:close/>
                </a:path>
                <a:path w="6276340" h="649605">
                  <a:moveTo>
                    <a:pt x="3175889" y="535686"/>
                  </a:moveTo>
                  <a:lnTo>
                    <a:pt x="3173603" y="526923"/>
                  </a:lnTo>
                  <a:lnTo>
                    <a:pt x="3166745" y="522986"/>
                  </a:lnTo>
                  <a:lnTo>
                    <a:pt x="3159887" y="518922"/>
                  </a:lnTo>
                  <a:lnTo>
                    <a:pt x="3151124" y="521208"/>
                  </a:lnTo>
                  <a:lnTo>
                    <a:pt x="3147187" y="528066"/>
                  </a:lnTo>
                  <a:lnTo>
                    <a:pt x="3123819" y="568109"/>
                  </a:lnTo>
                  <a:lnTo>
                    <a:pt x="3123819" y="217424"/>
                  </a:lnTo>
                  <a:lnTo>
                    <a:pt x="3095244" y="217424"/>
                  </a:lnTo>
                  <a:lnTo>
                    <a:pt x="3095244" y="568109"/>
                  </a:lnTo>
                  <a:lnTo>
                    <a:pt x="3071876" y="528066"/>
                  </a:lnTo>
                  <a:lnTo>
                    <a:pt x="3067939" y="521208"/>
                  </a:lnTo>
                  <a:lnTo>
                    <a:pt x="3059176" y="518922"/>
                  </a:lnTo>
                  <a:lnTo>
                    <a:pt x="3052318" y="522986"/>
                  </a:lnTo>
                  <a:lnTo>
                    <a:pt x="3045460" y="526923"/>
                  </a:lnTo>
                  <a:lnTo>
                    <a:pt x="3043174" y="535686"/>
                  </a:lnTo>
                  <a:lnTo>
                    <a:pt x="3047238" y="542417"/>
                  </a:lnTo>
                  <a:lnTo>
                    <a:pt x="3109468" y="649351"/>
                  </a:lnTo>
                  <a:lnTo>
                    <a:pt x="3125978" y="621030"/>
                  </a:lnTo>
                  <a:lnTo>
                    <a:pt x="3171825" y="542417"/>
                  </a:lnTo>
                  <a:lnTo>
                    <a:pt x="3175889" y="535686"/>
                  </a:lnTo>
                  <a:close/>
                </a:path>
                <a:path w="6276340" h="649605">
                  <a:moveTo>
                    <a:pt x="6276213" y="318135"/>
                  </a:moveTo>
                  <a:lnTo>
                    <a:pt x="6273927" y="309372"/>
                  </a:lnTo>
                  <a:lnTo>
                    <a:pt x="6267069" y="305435"/>
                  </a:lnTo>
                  <a:lnTo>
                    <a:pt x="6260338" y="301498"/>
                  </a:lnTo>
                  <a:lnTo>
                    <a:pt x="6251575" y="303784"/>
                  </a:lnTo>
                  <a:lnTo>
                    <a:pt x="6247638" y="310642"/>
                  </a:lnTo>
                  <a:lnTo>
                    <a:pt x="6224270" y="350685"/>
                  </a:lnTo>
                  <a:lnTo>
                    <a:pt x="6224143" y="403479"/>
                  </a:lnTo>
                  <a:lnTo>
                    <a:pt x="6224143" y="396367"/>
                  </a:lnTo>
                  <a:lnTo>
                    <a:pt x="6224143" y="350901"/>
                  </a:lnTo>
                  <a:lnTo>
                    <a:pt x="6224143" y="0"/>
                  </a:lnTo>
                  <a:lnTo>
                    <a:pt x="6195568" y="0"/>
                  </a:lnTo>
                  <a:lnTo>
                    <a:pt x="6195695" y="350901"/>
                  </a:lnTo>
                  <a:lnTo>
                    <a:pt x="6209919" y="375272"/>
                  </a:lnTo>
                  <a:lnTo>
                    <a:pt x="6195568" y="350685"/>
                  </a:lnTo>
                  <a:lnTo>
                    <a:pt x="6172200" y="310642"/>
                  </a:lnTo>
                  <a:lnTo>
                    <a:pt x="6168263" y="303784"/>
                  </a:lnTo>
                  <a:lnTo>
                    <a:pt x="6159500" y="301498"/>
                  </a:lnTo>
                  <a:lnTo>
                    <a:pt x="6152769" y="305435"/>
                  </a:lnTo>
                  <a:lnTo>
                    <a:pt x="6145911" y="309372"/>
                  </a:lnTo>
                  <a:lnTo>
                    <a:pt x="6143625" y="318135"/>
                  </a:lnTo>
                  <a:lnTo>
                    <a:pt x="6147562" y="324993"/>
                  </a:lnTo>
                  <a:lnTo>
                    <a:pt x="6209919" y="431927"/>
                  </a:lnTo>
                  <a:lnTo>
                    <a:pt x="6226505" y="403479"/>
                  </a:lnTo>
                  <a:lnTo>
                    <a:pt x="6272276" y="324993"/>
                  </a:lnTo>
                  <a:lnTo>
                    <a:pt x="6276213" y="318135"/>
                  </a:lnTo>
                  <a:close/>
                </a:path>
              </a:pathLst>
            </a:custGeom>
            <a:solidFill>
              <a:srgbClr val="9F29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1549" y="1412875"/>
              <a:ext cx="1297305" cy="352425"/>
            </a:xfrm>
            <a:custGeom>
              <a:avLst/>
              <a:gdLst/>
              <a:ahLst/>
              <a:cxnLst/>
              <a:rect l="l" t="t" r="r" b="b"/>
              <a:pathLst>
                <a:path w="1297305" h="352425">
                  <a:moveTo>
                    <a:pt x="1238250" y="0"/>
                  </a:moveTo>
                  <a:lnTo>
                    <a:pt x="58737" y="0"/>
                  </a:lnTo>
                  <a:lnTo>
                    <a:pt x="35875" y="4615"/>
                  </a:lnTo>
                  <a:lnTo>
                    <a:pt x="17205" y="17208"/>
                  </a:lnTo>
                  <a:lnTo>
                    <a:pt x="4616" y="35897"/>
                  </a:lnTo>
                  <a:lnTo>
                    <a:pt x="0" y="58800"/>
                  </a:lnTo>
                  <a:lnTo>
                    <a:pt x="0" y="293624"/>
                  </a:lnTo>
                  <a:lnTo>
                    <a:pt x="4616" y="316527"/>
                  </a:lnTo>
                  <a:lnTo>
                    <a:pt x="17205" y="335216"/>
                  </a:lnTo>
                  <a:lnTo>
                    <a:pt x="35875" y="347809"/>
                  </a:lnTo>
                  <a:lnTo>
                    <a:pt x="58737" y="352425"/>
                  </a:lnTo>
                  <a:lnTo>
                    <a:pt x="1238250" y="352425"/>
                  </a:lnTo>
                  <a:lnTo>
                    <a:pt x="1261100" y="347809"/>
                  </a:lnTo>
                  <a:lnTo>
                    <a:pt x="1279794" y="335216"/>
                  </a:lnTo>
                  <a:lnTo>
                    <a:pt x="1292417" y="316527"/>
                  </a:lnTo>
                  <a:lnTo>
                    <a:pt x="1297051" y="293624"/>
                  </a:lnTo>
                  <a:lnTo>
                    <a:pt x="1297051" y="58800"/>
                  </a:lnTo>
                  <a:lnTo>
                    <a:pt x="1292417" y="35897"/>
                  </a:lnTo>
                  <a:lnTo>
                    <a:pt x="1279794" y="17208"/>
                  </a:lnTo>
                  <a:lnTo>
                    <a:pt x="1261100" y="4615"/>
                  </a:lnTo>
                  <a:lnTo>
                    <a:pt x="1238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1549" y="1412875"/>
              <a:ext cx="1297305" cy="352425"/>
            </a:xfrm>
            <a:custGeom>
              <a:avLst/>
              <a:gdLst/>
              <a:ahLst/>
              <a:cxnLst/>
              <a:rect l="l" t="t" r="r" b="b"/>
              <a:pathLst>
                <a:path w="1297305" h="352425">
                  <a:moveTo>
                    <a:pt x="0" y="58800"/>
                  </a:moveTo>
                  <a:lnTo>
                    <a:pt x="4616" y="35897"/>
                  </a:lnTo>
                  <a:lnTo>
                    <a:pt x="17205" y="17208"/>
                  </a:lnTo>
                  <a:lnTo>
                    <a:pt x="35875" y="4615"/>
                  </a:lnTo>
                  <a:lnTo>
                    <a:pt x="58737" y="0"/>
                  </a:lnTo>
                  <a:lnTo>
                    <a:pt x="1238250" y="0"/>
                  </a:lnTo>
                  <a:lnTo>
                    <a:pt x="1261100" y="4615"/>
                  </a:lnTo>
                  <a:lnTo>
                    <a:pt x="1279794" y="17208"/>
                  </a:lnTo>
                  <a:lnTo>
                    <a:pt x="1292417" y="35897"/>
                  </a:lnTo>
                  <a:lnTo>
                    <a:pt x="1297051" y="58800"/>
                  </a:lnTo>
                  <a:lnTo>
                    <a:pt x="1297051" y="293624"/>
                  </a:lnTo>
                  <a:lnTo>
                    <a:pt x="1292417" y="316527"/>
                  </a:lnTo>
                  <a:lnTo>
                    <a:pt x="1279794" y="335216"/>
                  </a:lnTo>
                  <a:lnTo>
                    <a:pt x="1261100" y="347809"/>
                  </a:lnTo>
                  <a:lnTo>
                    <a:pt x="1238250" y="352425"/>
                  </a:lnTo>
                  <a:lnTo>
                    <a:pt x="58737" y="352425"/>
                  </a:lnTo>
                  <a:lnTo>
                    <a:pt x="35875" y="347809"/>
                  </a:lnTo>
                  <a:lnTo>
                    <a:pt x="17205" y="335216"/>
                  </a:lnTo>
                  <a:lnTo>
                    <a:pt x="4616" y="316527"/>
                  </a:lnTo>
                  <a:lnTo>
                    <a:pt x="0" y="293624"/>
                  </a:lnTo>
                  <a:lnTo>
                    <a:pt x="0" y="5880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14119" y="1438147"/>
            <a:ext cx="810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S</a:t>
            </a:r>
            <a:r>
              <a:rPr sz="1800" spc="1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mple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830002" y="1524952"/>
            <a:ext cx="1699895" cy="379095"/>
            <a:chOff x="3830002" y="1524952"/>
            <a:chExt cx="1699895" cy="379095"/>
          </a:xfrm>
        </p:grpSpPr>
        <p:sp>
          <p:nvSpPr>
            <p:cNvPr id="13" name="object 13"/>
            <p:cNvSpPr/>
            <p:nvPr/>
          </p:nvSpPr>
          <p:spPr>
            <a:xfrm>
              <a:off x="3851275" y="1546224"/>
              <a:ext cx="1657350" cy="336550"/>
            </a:xfrm>
            <a:custGeom>
              <a:avLst/>
              <a:gdLst/>
              <a:ahLst/>
              <a:cxnLst/>
              <a:rect l="l" t="t" r="r" b="b"/>
              <a:pathLst>
                <a:path w="1657350" h="336550">
                  <a:moveTo>
                    <a:pt x="1601215" y="0"/>
                  </a:moveTo>
                  <a:lnTo>
                    <a:pt x="56134" y="0"/>
                  </a:lnTo>
                  <a:lnTo>
                    <a:pt x="34289" y="4413"/>
                  </a:lnTo>
                  <a:lnTo>
                    <a:pt x="16446" y="16446"/>
                  </a:lnTo>
                  <a:lnTo>
                    <a:pt x="4413" y="34290"/>
                  </a:lnTo>
                  <a:lnTo>
                    <a:pt x="0" y="56134"/>
                  </a:lnTo>
                  <a:lnTo>
                    <a:pt x="0" y="280415"/>
                  </a:lnTo>
                  <a:lnTo>
                    <a:pt x="4413" y="302260"/>
                  </a:lnTo>
                  <a:lnTo>
                    <a:pt x="16446" y="320103"/>
                  </a:lnTo>
                  <a:lnTo>
                    <a:pt x="34290" y="332136"/>
                  </a:lnTo>
                  <a:lnTo>
                    <a:pt x="56134" y="336550"/>
                  </a:lnTo>
                  <a:lnTo>
                    <a:pt x="1601215" y="336550"/>
                  </a:lnTo>
                  <a:lnTo>
                    <a:pt x="1623059" y="332136"/>
                  </a:lnTo>
                  <a:lnTo>
                    <a:pt x="1640903" y="320103"/>
                  </a:lnTo>
                  <a:lnTo>
                    <a:pt x="1652936" y="302260"/>
                  </a:lnTo>
                  <a:lnTo>
                    <a:pt x="1657350" y="280415"/>
                  </a:lnTo>
                  <a:lnTo>
                    <a:pt x="1657350" y="56134"/>
                  </a:lnTo>
                  <a:lnTo>
                    <a:pt x="1652936" y="34290"/>
                  </a:lnTo>
                  <a:lnTo>
                    <a:pt x="1640903" y="16446"/>
                  </a:lnTo>
                  <a:lnTo>
                    <a:pt x="1623060" y="4413"/>
                  </a:lnTo>
                  <a:lnTo>
                    <a:pt x="16012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51275" y="1546224"/>
              <a:ext cx="1657350" cy="336550"/>
            </a:xfrm>
            <a:custGeom>
              <a:avLst/>
              <a:gdLst/>
              <a:ahLst/>
              <a:cxnLst/>
              <a:rect l="l" t="t" r="r" b="b"/>
              <a:pathLst>
                <a:path w="1657350" h="336550">
                  <a:moveTo>
                    <a:pt x="0" y="56134"/>
                  </a:moveTo>
                  <a:lnTo>
                    <a:pt x="4413" y="34289"/>
                  </a:lnTo>
                  <a:lnTo>
                    <a:pt x="16446" y="16446"/>
                  </a:lnTo>
                  <a:lnTo>
                    <a:pt x="34290" y="4413"/>
                  </a:lnTo>
                  <a:lnTo>
                    <a:pt x="56134" y="0"/>
                  </a:lnTo>
                  <a:lnTo>
                    <a:pt x="1601215" y="0"/>
                  </a:lnTo>
                  <a:lnTo>
                    <a:pt x="1623060" y="4413"/>
                  </a:lnTo>
                  <a:lnTo>
                    <a:pt x="1640903" y="16446"/>
                  </a:lnTo>
                  <a:lnTo>
                    <a:pt x="1652936" y="34290"/>
                  </a:lnTo>
                  <a:lnTo>
                    <a:pt x="1657350" y="56134"/>
                  </a:lnTo>
                  <a:lnTo>
                    <a:pt x="1657350" y="280415"/>
                  </a:lnTo>
                  <a:lnTo>
                    <a:pt x="1652936" y="302260"/>
                  </a:lnTo>
                  <a:lnTo>
                    <a:pt x="1640903" y="320103"/>
                  </a:lnTo>
                  <a:lnTo>
                    <a:pt x="1623059" y="332136"/>
                  </a:lnTo>
                  <a:lnTo>
                    <a:pt x="1601215" y="336550"/>
                  </a:lnTo>
                  <a:lnTo>
                    <a:pt x="56134" y="336550"/>
                  </a:lnTo>
                  <a:lnTo>
                    <a:pt x="34289" y="332136"/>
                  </a:lnTo>
                  <a:lnTo>
                    <a:pt x="16446" y="320103"/>
                  </a:lnTo>
                  <a:lnTo>
                    <a:pt x="4413" y="302259"/>
                  </a:lnTo>
                  <a:lnTo>
                    <a:pt x="0" y="280415"/>
                  </a:lnTo>
                  <a:lnTo>
                    <a:pt x="0" y="56134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168266" y="1563370"/>
            <a:ext cx="10236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Complex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998652" y="1320228"/>
            <a:ext cx="1482725" cy="393700"/>
            <a:chOff x="6998652" y="1320228"/>
            <a:chExt cx="1482725" cy="393700"/>
          </a:xfrm>
        </p:grpSpPr>
        <p:sp>
          <p:nvSpPr>
            <p:cNvPr id="17" name="object 17"/>
            <p:cNvSpPr/>
            <p:nvPr/>
          </p:nvSpPr>
          <p:spPr>
            <a:xfrm>
              <a:off x="7019925" y="1341501"/>
              <a:ext cx="1440180" cy="351155"/>
            </a:xfrm>
            <a:custGeom>
              <a:avLst/>
              <a:gdLst/>
              <a:ahLst/>
              <a:cxnLst/>
              <a:rect l="l" t="t" r="r" b="b"/>
              <a:pathLst>
                <a:path w="1440179" h="351155">
                  <a:moveTo>
                    <a:pt x="1381378" y="0"/>
                  </a:moveTo>
                  <a:lnTo>
                    <a:pt x="58420" y="0"/>
                  </a:lnTo>
                  <a:lnTo>
                    <a:pt x="35683" y="4591"/>
                  </a:lnTo>
                  <a:lnTo>
                    <a:pt x="17113" y="17113"/>
                  </a:lnTo>
                  <a:lnTo>
                    <a:pt x="4591" y="35683"/>
                  </a:lnTo>
                  <a:lnTo>
                    <a:pt x="0" y="58420"/>
                  </a:lnTo>
                  <a:lnTo>
                    <a:pt x="0" y="292353"/>
                  </a:lnTo>
                  <a:lnTo>
                    <a:pt x="4591" y="315090"/>
                  </a:lnTo>
                  <a:lnTo>
                    <a:pt x="17113" y="333660"/>
                  </a:lnTo>
                  <a:lnTo>
                    <a:pt x="35683" y="346182"/>
                  </a:lnTo>
                  <a:lnTo>
                    <a:pt x="58420" y="350774"/>
                  </a:lnTo>
                  <a:lnTo>
                    <a:pt x="1381378" y="350774"/>
                  </a:lnTo>
                  <a:lnTo>
                    <a:pt x="1404135" y="346182"/>
                  </a:lnTo>
                  <a:lnTo>
                    <a:pt x="1422749" y="333660"/>
                  </a:lnTo>
                  <a:lnTo>
                    <a:pt x="1435314" y="315090"/>
                  </a:lnTo>
                  <a:lnTo>
                    <a:pt x="1439926" y="292353"/>
                  </a:lnTo>
                  <a:lnTo>
                    <a:pt x="1439926" y="58420"/>
                  </a:lnTo>
                  <a:lnTo>
                    <a:pt x="1435314" y="35683"/>
                  </a:lnTo>
                  <a:lnTo>
                    <a:pt x="1422749" y="17113"/>
                  </a:lnTo>
                  <a:lnTo>
                    <a:pt x="1404135" y="4591"/>
                  </a:lnTo>
                  <a:lnTo>
                    <a:pt x="1381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19925" y="1341501"/>
              <a:ext cx="1440180" cy="351155"/>
            </a:xfrm>
            <a:custGeom>
              <a:avLst/>
              <a:gdLst/>
              <a:ahLst/>
              <a:cxnLst/>
              <a:rect l="l" t="t" r="r" b="b"/>
              <a:pathLst>
                <a:path w="1440179" h="351155">
                  <a:moveTo>
                    <a:pt x="0" y="58420"/>
                  </a:moveTo>
                  <a:lnTo>
                    <a:pt x="4591" y="35683"/>
                  </a:lnTo>
                  <a:lnTo>
                    <a:pt x="17113" y="17113"/>
                  </a:lnTo>
                  <a:lnTo>
                    <a:pt x="35683" y="4591"/>
                  </a:lnTo>
                  <a:lnTo>
                    <a:pt x="58420" y="0"/>
                  </a:lnTo>
                  <a:lnTo>
                    <a:pt x="1381378" y="0"/>
                  </a:lnTo>
                  <a:lnTo>
                    <a:pt x="1404135" y="4591"/>
                  </a:lnTo>
                  <a:lnTo>
                    <a:pt x="1422749" y="17113"/>
                  </a:lnTo>
                  <a:lnTo>
                    <a:pt x="1435314" y="35683"/>
                  </a:lnTo>
                  <a:lnTo>
                    <a:pt x="1439926" y="58420"/>
                  </a:lnTo>
                  <a:lnTo>
                    <a:pt x="1439926" y="292353"/>
                  </a:lnTo>
                  <a:lnTo>
                    <a:pt x="1435314" y="315090"/>
                  </a:lnTo>
                  <a:lnTo>
                    <a:pt x="1422749" y="333660"/>
                  </a:lnTo>
                  <a:lnTo>
                    <a:pt x="1404135" y="346182"/>
                  </a:lnTo>
                  <a:lnTo>
                    <a:pt x="1381378" y="350774"/>
                  </a:lnTo>
                  <a:lnTo>
                    <a:pt x="58420" y="350774"/>
                  </a:lnTo>
                  <a:lnTo>
                    <a:pt x="35683" y="346182"/>
                  </a:lnTo>
                  <a:lnTo>
                    <a:pt x="17113" y="333660"/>
                  </a:lnTo>
                  <a:lnTo>
                    <a:pt x="4591" y="315090"/>
                  </a:lnTo>
                  <a:lnTo>
                    <a:pt x="0" y="292353"/>
                  </a:lnTo>
                  <a:lnTo>
                    <a:pt x="0" y="5842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284846" y="1365580"/>
            <a:ext cx="9118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De</a:t>
            </a:r>
            <a:r>
              <a:rPr sz="1800" spc="-5" dirty="0">
                <a:latin typeface="Verdana"/>
                <a:cs typeface="Verdana"/>
              </a:rPr>
              <a:t>r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-15" dirty="0">
                <a:latin typeface="Verdana"/>
                <a:cs typeface="Verdana"/>
              </a:rPr>
              <a:t>v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d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75602" y="1758950"/>
            <a:ext cx="3836670" cy="1228090"/>
            <a:chOff x="375602" y="1758950"/>
            <a:chExt cx="3836670" cy="1228090"/>
          </a:xfrm>
        </p:grpSpPr>
        <p:sp>
          <p:nvSpPr>
            <p:cNvPr id="21" name="object 21"/>
            <p:cNvSpPr/>
            <p:nvPr/>
          </p:nvSpPr>
          <p:spPr>
            <a:xfrm>
              <a:off x="3995800" y="1916176"/>
              <a:ext cx="0" cy="1019175"/>
            </a:xfrm>
            <a:custGeom>
              <a:avLst/>
              <a:gdLst/>
              <a:ahLst/>
              <a:cxnLst/>
              <a:rect l="l" t="t" r="r" b="b"/>
              <a:pathLst>
                <a:path h="1019175">
                  <a:moveTo>
                    <a:pt x="0" y="0"/>
                  </a:moveTo>
                  <a:lnTo>
                    <a:pt x="0" y="1019048"/>
                  </a:lnTo>
                </a:path>
              </a:pathLst>
            </a:custGeom>
            <a:ln w="127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95674" y="2153284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95674" y="2502534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95674" y="2883535"/>
              <a:ext cx="216026" cy="1035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11187" y="1765300"/>
              <a:ext cx="2448560" cy="285750"/>
            </a:xfrm>
            <a:custGeom>
              <a:avLst/>
              <a:gdLst/>
              <a:ahLst/>
              <a:cxnLst/>
              <a:rect l="l" t="t" r="r" b="b"/>
              <a:pathLst>
                <a:path w="2448560" h="285750">
                  <a:moveTo>
                    <a:pt x="936688" y="0"/>
                  </a:moveTo>
                  <a:lnTo>
                    <a:pt x="936688" y="285750"/>
                  </a:lnTo>
                </a:path>
                <a:path w="2448560" h="285750">
                  <a:moveTo>
                    <a:pt x="0" y="285750"/>
                  </a:moveTo>
                  <a:lnTo>
                    <a:pt x="2447988" y="285750"/>
                  </a:lnTo>
                </a:path>
              </a:pathLst>
            </a:custGeom>
            <a:ln w="127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9485" y="2051049"/>
              <a:ext cx="2551430" cy="317500"/>
            </a:xfrm>
            <a:custGeom>
              <a:avLst/>
              <a:gdLst/>
              <a:ahLst/>
              <a:cxnLst/>
              <a:rect l="l" t="t" r="r" b="b"/>
              <a:pathLst>
                <a:path w="2551430" h="317500">
                  <a:moveTo>
                    <a:pt x="103403" y="219329"/>
                  </a:moveTo>
                  <a:lnTo>
                    <a:pt x="102374" y="215519"/>
                  </a:lnTo>
                  <a:lnTo>
                    <a:pt x="96316" y="211963"/>
                  </a:lnTo>
                  <a:lnTo>
                    <a:pt x="92430" y="212979"/>
                  </a:lnTo>
                  <a:lnTo>
                    <a:pt x="58051" y="271932"/>
                  </a:lnTo>
                  <a:lnTo>
                    <a:pt x="58051" y="0"/>
                  </a:lnTo>
                  <a:lnTo>
                    <a:pt x="45351" y="0"/>
                  </a:lnTo>
                  <a:lnTo>
                    <a:pt x="45351" y="271932"/>
                  </a:lnTo>
                  <a:lnTo>
                    <a:pt x="10972" y="212979"/>
                  </a:lnTo>
                  <a:lnTo>
                    <a:pt x="7086" y="211963"/>
                  </a:lnTo>
                  <a:lnTo>
                    <a:pt x="1028" y="215519"/>
                  </a:lnTo>
                  <a:lnTo>
                    <a:pt x="0" y="219329"/>
                  </a:lnTo>
                  <a:lnTo>
                    <a:pt x="51701" y="307975"/>
                  </a:lnTo>
                  <a:lnTo>
                    <a:pt x="59029" y="295402"/>
                  </a:lnTo>
                  <a:lnTo>
                    <a:pt x="103403" y="219329"/>
                  </a:lnTo>
                  <a:close/>
                </a:path>
                <a:path w="2551430" h="317500">
                  <a:moveTo>
                    <a:pt x="2551379" y="228854"/>
                  </a:moveTo>
                  <a:lnTo>
                    <a:pt x="2550363" y="225044"/>
                  </a:lnTo>
                  <a:lnTo>
                    <a:pt x="2544267" y="221488"/>
                  </a:lnTo>
                  <a:lnTo>
                    <a:pt x="2540330" y="222504"/>
                  </a:lnTo>
                  <a:lnTo>
                    <a:pt x="2506040" y="281292"/>
                  </a:lnTo>
                  <a:lnTo>
                    <a:pt x="2505913" y="304927"/>
                  </a:lnTo>
                  <a:lnTo>
                    <a:pt x="2505913" y="301752"/>
                  </a:lnTo>
                  <a:lnTo>
                    <a:pt x="2505913" y="281508"/>
                  </a:lnTo>
                  <a:lnTo>
                    <a:pt x="2505913" y="9525"/>
                  </a:lnTo>
                  <a:lnTo>
                    <a:pt x="2493213" y="9525"/>
                  </a:lnTo>
                  <a:lnTo>
                    <a:pt x="2493340" y="281508"/>
                  </a:lnTo>
                  <a:lnTo>
                    <a:pt x="2499626" y="292290"/>
                  </a:lnTo>
                  <a:lnTo>
                    <a:pt x="2493213" y="281292"/>
                  </a:lnTo>
                  <a:lnTo>
                    <a:pt x="2458923" y="222504"/>
                  </a:lnTo>
                  <a:lnTo>
                    <a:pt x="2454986" y="221488"/>
                  </a:lnTo>
                  <a:lnTo>
                    <a:pt x="2448890" y="225044"/>
                  </a:lnTo>
                  <a:lnTo>
                    <a:pt x="2447874" y="228854"/>
                  </a:lnTo>
                  <a:lnTo>
                    <a:pt x="2499563" y="317500"/>
                  </a:lnTo>
                  <a:lnTo>
                    <a:pt x="2506903" y="304927"/>
                  </a:lnTo>
                  <a:lnTo>
                    <a:pt x="2551379" y="228854"/>
                  </a:lnTo>
                  <a:close/>
                </a:path>
              </a:pathLst>
            </a:custGeom>
            <a:solidFill>
              <a:srgbClr val="9F29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6875" y="2425700"/>
              <a:ext cx="1511300" cy="355600"/>
            </a:xfrm>
            <a:custGeom>
              <a:avLst/>
              <a:gdLst/>
              <a:ahLst/>
              <a:cxnLst/>
              <a:rect l="l" t="t" r="r" b="b"/>
              <a:pathLst>
                <a:path w="1511300" h="355600">
                  <a:moveTo>
                    <a:pt x="1451991" y="0"/>
                  </a:moveTo>
                  <a:lnTo>
                    <a:pt x="59270" y="0"/>
                  </a:lnTo>
                  <a:lnTo>
                    <a:pt x="36197" y="4659"/>
                  </a:lnTo>
                  <a:lnTo>
                    <a:pt x="17357" y="17367"/>
                  </a:lnTo>
                  <a:lnTo>
                    <a:pt x="4656" y="36218"/>
                  </a:lnTo>
                  <a:lnTo>
                    <a:pt x="0" y="59309"/>
                  </a:lnTo>
                  <a:lnTo>
                    <a:pt x="0" y="296290"/>
                  </a:lnTo>
                  <a:lnTo>
                    <a:pt x="4656" y="319381"/>
                  </a:lnTo>
                  <a:lnTo>
                    <a:pt x="17357" y="338232"/>
                  </a:lnTo>
                  <a:lnTo>
                    <a:pt x="36197" y="350940"/>
                  </a:lnTo>
                  <a:lnTo>
                    <a:pt x="59270" y="355600"/>
                  </a:lnTo>
                  <a:lnTo>
                    <a:pt x="1451991" y="355600"/>
                  </a:lnTo>
                  <a:lnTo>
                    <a:pt x="1475081" y="350940"/>
                  </a:lnTo>
                  <a:lnTo>
                    <a:pt x="1493932" y="338232"/>
                  </a:lnTo>
                  <a:lnTo>
                    <a:pt x="1506640" y="319381"/>
                  </a:lnTo>
                  <a:lnTo>
                    <a:pt x="1511300" y="296290"/>
                  </a:lnTo>
                  <a:lnTo>
                    <a:pt x="1511300" y="59309"/>
                  </a:lnTo>
                  <a:lnTo>
                    <a:pt x="1506640" y="36218"/>
                  </a:lnTo>
                  <a:lnTo>
                    <a:pt x="1493932" y="17367"/>
                  </a:lnTo>
                  <a:lnTo>
                    <a:pt x="1475081" y="4659"/>
                  </a:lnTo>
                  <a:lnTo>
                    <a:pt x="1451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6875" y="2425700"/>
              <a:ext cx="1511300" cy="355600"/>
            </a:xfrm>
            <a:custGeom>
              <a:avLst/>
              <a:gdLst/>
              <a:ahLst/>
              <a:cxnLst/>
              <a:rect l="l" t="t" r="r" b="b"/>
              <a:pathLst>
                <a:path w="1511300" h="355600">
                  <a:moveTo>
                    <a:pt x="0" y="59309"/>
                  </a:moveTo>
                  <a:lnTo>
                    <a:pt x="4656" y="36218"/>
                  </a:lnTo>
                  <a:lnTo>
                    <a:pt x="17357" y="17367"/>
                  </a:lnTo>
                  <a:lnTo>
                    <a:pt x="36197" y="4659"/>
                  </a:lnTo>
                  <a:lnTo>
                    <a:pt x="59270" y="0"/>
                  </a:lnTo>
                  <a:lnTo>
                    <a:pt x="1451991" y="0"/>
                  </a:lnTo>
                  <a:lnTo>
                    <a:pt x="1475081" y="4659"/>
                  </a:lnTo>
                  <a:lnTo>
                    <a:pt x="1493932" y="17367"/>
                  </a:lnTo>
                  <a:lnTo>
                    <a:pt x="1506640" y="36218"/>
                  </a:lnTo>
                  <a:lnTo>
                    <a:pt x="1511300" y="59309"/>
                  </a:lnTo>
                  <a:lnTo>
                    <a:pt x="1511300" y="296290"/>
                  </a:lnTo>
                  <a:lnTo>
                    <a:pt x="1506640" y="319381"/>
                  </a:lnTo>
                  <a:lnTo>
                    <a:pt x="1493932" y="338232"/>
                  </a:lnTo>
                  <a:lnTo>
                    <a:pt x="1475081" y="350940"/>
                  </a:lnTo>
                  <a:lnTo>
                    <a:pt x="1451991" y="355600"/>
                  </a:lnTo>
                  <a:lnTo>
                    <a:pt x="59270" y="355600"/>
                  </a:lnTo>
                  <a:lnTo>
                    <a:pt x="36197" y="350940"/>
                  </a:lnTo>
                  <a:lnTo>
                    <a:pt x="17357" y="338232"/>
                  </a:lnTo>
                  <a:lnTo>
                    <a:pt x="4656" y="319381"/>
                  </a:lnTo>
                  <a:lnTo>
                    <a:pt x="0" y="296290"/>
                  </a:lnTo>
                  <a:lnTo>
                    <a:pt x="0" y="59309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291076" y="2083054"/>
            <a:ext cx="1244600" cy="9702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Phospholipids</a:t>
            </a:r>
            <a:endParaRPr sz="1400">
              <a:latin typeface="Verdana"/>
              <a:cs typeface="Verdana"/>
            </a:endParaRPr>
          </a:p>
          <a:p>
            <a:pPr marL="12700" marR="126364">
              <a:lnSpc>
                <a:spcPts val="2990"/>
              </a:lnSpc>
              <a:spcBef>
                <a:spcPts val="90"/>
              </a:spcBef>
            </a:pPr>
            <a:r>
              <a:rPr sz="1400" spc="-5" dirty="0">
                <a:latin typeface="Verdana"/>
                <a:cs typeface="Verdana"/>
              </a:rPr>
              <a:t>Glycolipids  </a:t>
            </a:r>
            <a:r>
              <a:rPr sz="1400" dirty="0">
                <a:latin typeface="Verdana"/>
                <a:cs typeface="Verdana"/>
              </a:rPr>
              <a:t>L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spc="-5" dirty="0">
                <a:latin typeface="Verdana"/>
                <a:cs typeface="Verdana"/>
              </a:rPr>
              <a:t>poprot</a:t>
            </a:r>
            <a:r>
              <a:rPr sz="1400" dirty="0">
                <a:latin typeface="Verdana"/>
                <a:cs typeface="Verdana"/>
              </a:rPr>
              <a:t>e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ns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28929" y="2452496"/>
            <a:ext cx="1247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Verdana"/>
                <a:cs typeface="Verdana"/>
              </a:rPr>
              <a:t>Fats </a:t>
            </a:r>
            <a:r>
              <a:rPr sz="1800" dirty="0">
                <a:latin typeface="Verdana"/>
                <a:cs typeface="Verdana"/>
              </a:rPr>
              <a:t>&amp;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Oils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247328" y="2404427"/>
            <a:ext cx="1407795" cy="398145"/>
            <a:chOff x="2247328" y="2404427"/>
            <a:chExt cx="1407795" cy="398145"/>
          </a:xfrm>
        </p:grpSpPr>
        <p:sp>
          <p:nvSpPr>
            <p:cNvPr id="32" name="object 32"/>
            <p:cNvSpPr/>
            <p:nvPr/>
          </p:nvSpPr>
          <p:spPr>
            <a:xfrm>
              <a:off x="2268601" y="2425699"/>
              <a:ext cx="1365250" cy="355600"/>
            </a:xfrm>
            <a:custGeom>
              <a:avLst/>
              <a:gdLst/>
              <a:ahLst/>
              <a:cxnLst/>
              <a:rect l="l" t="t" r="r" b="b"/>
              <a:pathLst>
                <a:path w="1365250" h="355600">
                  <a:moveTo>
                    <a:pt x="1305940" y="0"/>
                  </a:moveTo>
                  <a:lnTo>
                    <a:pt x="59181" y="0"/>
                  </a:lnTo>
                  <a:lnTo>
                    <a:pt x="36111" y="4659"/>
                  </a:lnTo>
                  <a:lnTo>
                    <a:pt x="17303" y="17367"/>
                  </a:lnTo>
                  <a:lnTo>
                    <a:pt x="4639" y="36218"/>
                  </a:lnTo>
                  <a:lnTo>
                    <a:pt x="0" y="59309"/>
                  </a:lnTo>
                  <a:lnTo>
                    <a:pt x="0" y="296290"/>
                  </a:lnTo>
                  <a:lnTo>
                    <a:pt x="4639" y="319381"/>
                  </a:lnTo>
                  <a:lnTo>
                    <a:pt x="17303" y="338232"/>
                  </a:lnTo>
                  <a:lnTo>
                    <a:pt x="36111" y="350940"/>
                  </a:lnTo>
                  <a:lnTo>
                    <a:pt x="59181" y="355600"/>
                  </a:lnTo>
                  <a:lnTo>
                    <a:pt x="1305940" y="355600"/>
                  </a:lnTo>
                  <a:lnTo>
                    <a:pt x="1329031" y="350940"/>
                  </a:lnTo>
                  <a:lnTo>
                    <a:pt x="1347882" y="338232"/>
                  </a:lnTo>
                  <a:lnTo>
                    <a:pt x="1360590" y="319381"/>
                  </a:lnTo>
                  <a:lnTo>
                    <a:pt x="1365250" y="296290"/>
                  </a:lnTo>
                  <a:lnTo>
                    <a:pt x="1365250" y="59309"/>
                  </a:lnTo>
                  <a:lnTo>
                    <a:pt x="1360590" y="36218"/>
                  </a:lnTo>
                  <a:lnTo>
                    <a:pt x="1347882" y="17367"/>
                  </a:lnTo>
                  <a:lnTo>
                    <a:pt x="1329031" y="4659"/>
                  </a:lnTo>
                  <a:lnTo>
                    <a:pt x="13059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268601" y="2425699"/>
              <a:ext cx="1365250" cy="355600"/>
            </a:xfrm>
            <a:custGeom>
              <a:avLst/>
              <a:gdLst/>
              <a:ahLst/>
              <a:cxnLst/>
              <a:rect l="l" t="t" r="r" b="b"/>
              <a:pathLst>
                <a:path w="1365250" h="355600">
                  <a:moveTo>
                    <a:pt x="0" y="59309"/>
                  </a:moveTo>
                  <a:lnTo>
                    <a:pt x="4639" y="36218"/>
                  </a:lnTo>
                  <a:lnTo>
                    <a:pt x="17303" y="17367"/>
                  </a:lnTo>
                  <a:lnTo>
                    <a:pt x="36111" y="4659"/>
                  </a:lnTo>
                  <a:lnTo>
                    <a:pt x="59181" y="0"/>
                  </a:lnTo>
                  <a:lnTo>
                    <a:pt x="1305940" y="0"/>
                  </a:lnTo>
                  <a:lnTo>
                    <a:pt x="1329031" y="4659"/>
                  </a:lnTo>
                  <a:lnTo>
                    <a:pt x="1347882" y="17367"/>
                  </a:lnTo>
                  <a:lnTo>
                    <a:pt x="1360590" y="36218"/>
                  </a:lnTo>
                  <a:lnTo>
                    <a:pt x="1365250" y="59309"/>
                  </a:lnTo>
                  <a:lnTo>
                    <a:pt x="1365250" y="296290"/>
                  </a:lnTo>
                  <a:lnTo>
                    <a:pt x="1360590" y="319381"/>
                  </a:lnTo>
                  <a:lnTo>
                    <a:pt x="1347882" y="338232"/>
                  </a:lnTo>
                  <a:lnTo>
                    <a:pt x="1329031" y="350940"/>
                  </a:lnTo>
                  <a:lnTo>
                    <a:pt x="1305940" y="355600"/>
                  </a:lnTo>
                  <a:lnTo>
                    <a:pt x="59181" y="355600"/>
                  </a:lnTo>
                  <a:lnTo>
                    <a:pt x="36111" y="350940"/>
                  </a:lnTo>
                  <a:lnTo>
                    <a:pt x="17303" y="338232"/>
                  </a:lnTo>
                  <a:lnTo>
                    <a:pt x="4639" y="319381"/>
                  </a:lnTo>
                  <a:lnTo>
                    <a:pt x="0" y="296290"/>
                  </a:lnTo>
                  <a:lnTo>
                    <a:pt x="0" y="59309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568320" y="2452496"/>
            <a:ext cx="765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0" dirty="0">
                <a:latin typeface="Verdana"/>
                <a:cs typeface="Verdana"/>
              </a:rPr>
              <a:t>W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25" dirty="0">
                <a:latin typeface="Verdana"/>
                <a:cs typeface="Verdana"/>
              </a:rPr>
              <a:t>x</a:t>
            </a:r>
            <a:r>
              <a:rPr sz="1800" dirty="0">
                <a:latin typeface="Verdana"/>
                <a:cs typeface="Verdana"/>
              </a:rPr>
              <a:t>es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115175" y="1689100"/>
            <a:ext cx="222250" cy="701040"/>
            <a:chOff x="7115175" y="1689100"/>
            <a:chExt cx="222250" cy="701040"/>
          </a:xfrm>
        </p:grpSpPr>
        <p:sp>
          <p:nvSpPr>
            <p:cNvPr id="36" name="object 36"/>
            <p:cNvSpPr/>
            <p:nvPr/>
          </p:nvSpPr>
          <p:spPr>
            <a:xfrm>
              <a:off x="7121525" y="1689100"/>
              <a:ext cx="0" cy="650875"/>
            </a:xfrm>
            <a:custGeom>
              <a:avLst/>
              <a:gdLst/>
              <a:ahLst/>
              <a:cxnLst/>
              <a:rect l="l" t="t" r="r" b="b"/>
              <a:pathLst>
                <a:path h="650875">
                  <a:moveTo>
                    <a:pt x="0" y="0"/>
                  </a:moveTo>
                  <a:lnTo>
                    <a:pt x="0" y="650875"/>
                  </a:lnTo>
                </a:path>
              </a:pathLst>
            </a:custGeom>
            <a:ln w="127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21525" y="1937384"/>
              <a:ext cx="215900" cy="1035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121525" y="2286634"/>
              <a:ext cx="215900" cy="1035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7417434" y="1867026"/>
            <a:ext cx="828675" cy="590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Steroids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400" spc="-160" dirty="0">
                <a:latin typeface="Verdana"/>
                <a:cs typeface="Verdana"/>
              </a:rPr>
              <a:t>T</a:t>
            </a:r>
            <a:r>
              <a:rPr sz="1400" dirty="0">
                <a:latin typeface="Verdana"/>
                <a:cs typeface="Verdana"/>
              </a:rPr>
              <a:t>erpenes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56978" y="1028128"/>
            <a:ext cx="2922270" cy="617220"/>
            <a:chOff x="3256978" y="1028128"/>
            <a:chExt cx="2922270" cy="617220"/>
          </a:xfrm>
        </p:grpSpPr>
        <p:sp>
          <p:nvSpPr>
            <p:cNvPr id="3" name="object 3"/>
            <p:cNvSpPr/>
            <p:nvPr/>
          </p:nvSpPr>
          <p:spPr>
            <a:xfrm>
              <a:off x="3278250" y="1049401"/>
              <a:ext cx="2879725" cy="574675"/>
            </a:xfrm>
            <a:custGeom>
              <a:avLst/>
              <a:gdLst/>
              <a:ahLst/>
              <a:cxnLst/>
              <a:rect l="l" t="t" r="r" b="b"/>
              <a:pathLst>
                <a:path w="2879725" h="574675">
                  <a:moveTo>
                    <a:pt x="2783840" y="0"/>
                  </a:moveTo>
                  <a:lnTo>
                    <a:pt x="95758" y="0"/>
                  </a:lnTo>
                  <a:lnTo>
                    <a:pt x="58453" y="7514"/>
                  </a:lnTo>
                  <a:lnTo>
                    <a:pt x="28019" y="28019"/>
                  </a:lnTo>
                  <a:lnTo>
                    <a:pt x="7514" y="58453"/>
                  </a:lnTo>
                  <a:lnTo>
                    <a:pt x="0" y="95758"/>
                  </a:lnTo>
                  <a:lnTo>
                    <a:pt x="0" y="478789"/>
                  </a:lnTo>
                  <a:lnTo>
                    <a:pt x="7514" y="516114"/>
                  </a:lnTo>
                  <a:lnTo>
                    <a:pt x="28019" y="546592"/>
                  </a:lnTo>
                  <a:lnTo>
                    <a:pt x="58453" y="567140"/>
                  </a:lnTo>
                  <a:lnTo>
                    <a:pt x="95758" y="574675"/>
                  </a:lnTo>
                  <a:lnTo>
                    <a:pt x="2783840" y="574675"/>
                  </a:lnTo>
                  <a:lnTo>
                    <a:pt x="2821164" y="567140"/>
                  </a:lnTo>
                  <a:lnTo>
                    <a:pt x="2851642" y="546592"/>
                  </a:lnTo>
                  <a:lnTo>
                    <a:pt x="2872190" y="516114"/>
                  </a:lnTo>
                  <a:lnTo>
                    <a:pt x="2879725" y="478789"/>
                  </a:lnTo>
                  <a:lnTo>
                    <a:pt x="2879725" y="95758"/>
                  </a:lnTo>
                  <a:lnTo>
                    <a:pt x="2872190" y="58453"/>
                  </a:lnTo>
                  <a:lnTo>
                    <a:pt x="2851642" y="28019"/>
                  </a:lnTo>
                  <a:lnTo>
                    <a:pt x="2821164" y="7514"/>
                  </a:lnTo>
                  <a:lnTo>
                    <a:pt x="2783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78250" y="1049401"/>
              <a:ext cx="2879725" cy="574675"/>
            </a:xfrm>
            <a:custGeom>
              <a:avLst/>
              <a:gdLst/>
              <a:ahLst/>
              <a:cxnLst/>
              <a:rect l="l" t="t" r="r" b="b"/>
              <a:pathLst>
                <a:path w="2879725" h="574675">
                  <a:moveTo>
                    <a:pt x="0" y="95758"/>
                  </a:moveTo>
                  <a:lnTo>
                    <a:pt x="7514" y="58453"/>
                  </a:lnTo>
                  <a:lnTo>
                    <a:pt x="28019" y="28019"/>
                  </a:lnTo>
                  <a:lnTo>
                    <a:pt x="58453" y="7514"/>
                  </a:lnTo>
                  <a:lnTo>
                    <a:pt x="95758" y="0"/>
                  </a:lnTo>
                  <a:lnTo>
                    <a:pt x="2783840" y="0"/>
                  </a:lnTo>
                  <a:lnTo>
                    <a:pt x="2821164" y="7514"/>
                  </a:lnTo>
                  <a:lnTo>
                    <a:pt x="2851642" y="28019"/>
                  </a:lnTo>
                  <a:lnTo>
                    <a:pt x="2872190" y="58453"/>
                  </a:lnTo>
                  <a:lnTo>
                    <a:pt x="2879725" y="95758"/>
                  </a:lnTo>
                  <a:lnTo>
                    <a:pt x="2879725" y="478789"/>
                  </a:lnTo>
                  <a:lnTo>
                    <a:pt x="2872190" y="516114"/>
                  </a:lnTo>
                  <a:lnTo>
                    <a:pt x="2851642" y="546592"/>
                  </a:lnTo>
                  <a:lnTo>
                    <a:pt x="2821164" y="567140"/>
                  </a:lnTo>
                  <a:lnTo>
                    <a:pt x="2783840" y="574675"/>
                  </a:lnTo>
                  <a:lnTo>
                    <a:pt x="95758" y="574675"/>
                  </a:lnTo>
                  <a:lnTo>
                    <a:pt x="58453" y="567140"/>
                  </a:lnTo>
                  <a:lnTo>
                    <a:pt x="28019" y="546592"/>
                  </a:lnTo>
                  <a:lnTo>
                    <a:pt x="7514" y="516114"/>
                  </a:lnTo>
                  <a:lnTo>
                    <a:pt x="0" y="478789"/>
                  </a:lnTo>
                  <a:lnTo>
                    <a:pt x="0" y="95758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BIOMOLECULES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217420" y="1595627"/>
            <a:ext cx="4927600" cy="1198245"/>
            <a:chOff x="2217420" y="1595627"/>
            <a:chExt cx="4927600" cy="1198245"/>
          </a:xfrm>
        </p:grpSpPr>
        <p:sp>
          <p:nvSpPr>
            <p:cNvPr id="7" name="object 7"/>
            <p:cNvSpPr/>
            <p:nvPr/>
          </p:nvSpPr>
          <p:spPr>
            <a:xfrm>
              <a:off x="4636008" y="1595627"/>
              <a:ext cx="163067" cy="4221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18050" y="1624075"/>
              <a:ext cx="0" cy="288925"/>
            </a:xfrm>
            <a:custGeom>
              <a:avLst/>
              <a:gdLst/>
              <a:ahLst/>
              <a:cxnLst/>
              <a:rect l="l" t="t" r="r" b="b"/>
              <a:pathLst>
                <a:path h="288925">
                  <a:moveTo>
                    <a:pt x="0" y="0"/>
                  </a:moveTo>
                  <a:lnTo>
                    <a:pt x="0" y="288925"/>
                  </a:lnTo>
                </a:path>
              </a:pathLst>
            </a:custGeom>
            <a:ln w="28575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46960" y="1869947"/>
              <a:ext cx="4669536" cy="1630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14651" y="1913000"/>
              <a:ext cx="4535805" cy="0"/>
            </a:xfrm>
            <a:custGeom>
              <a:avLst/>
              <a:gdLst/>
              <a:ahLst/>
              <a:cxnLst/>
              <a:rect l="l" t="t" r="r" b="b"/>
              <a:pathLst>
                <a:path w="4535805">
                  <a:moveTo>
                    <a:pt x="0" y="0"/>
                  </a:moveTo>
                  <a:lnTo>
                    <a:pt x="4535424" y="0"/>
                  </a:lnTo>
                </a:path>
              </a:pathLst>
            </a:custGeom>
            <a:ln w="28575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17420" y="1883663"/>
              <a:ext cx="388619" cy="90982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43404" y="1912746"/>
              <a:ext cx="132715" cy="648335"/>
            </a:xfrm>
            <a:custGeom>
              <a:avLst/>
              <a:gdLst/>
              <a:ahLst/>
              <a:cxnLst/>
              <a:rect l="l" t="t" r="r" b="b"/>
              <a:pathLst>
                <a:path w="132714" h="648335">
                  <a:moveTo>
                    <a:pt x="15747" y="518287"/>
                  </a:moveTo>
                  <a:lnTo>
                    <a:pt x="8889" y="522350"/>
                  </a:lnTo>
                  <a:lnTo>
                    <a:pt x="2158" y="526414"/>
                  </a:lnTo>
                  <a:lnTo>
                    <a:pt x="0" y="535304"/>
                  </a:lnTo>
                  <a:lnTo>
                    <a:pt x="68071" y="647953"/>
                  </a:lnTo>
                  <a:lnTo>
                    <a:pt x="83945" y="619760"/>
                  </a:lnTo>
                  <a:lnTo>
                    <a:pt x="53339" y="619760"/>
                  </a:lnTo>
                  <a:lnTo>
                    <a:pt x="52561" y="567024"/>
                  </a:lnTo>
                  <a:lnTo>
                    <a:pt x="28575" y="527303"/>
                  </a:lnTo>
                  <a:lnTo>
                    <a:pt x="24510" y="520445"/>
                  </a:lnTo>
                  <a:lnTo>
                    <a:pt x="15747" y="518287"/>
                  </a:lnTo>
                  <a:close/>
                </a:path>
                <a:path w="132714" h="648335">
                  <a:moveTo>
                    <a:pt x="52561" y="567024"/>
                  </a:moveTo>
                  <a:lnTo>
                    <a:pt x="53339" y="619760"/>
                  </a:lnTo>
                  <a:lnTo>
                    <a:pt x="81914" y="619378"/>
                  </a:lnTo>
                  <a:lnTo>
                    <a:pt x="81815" y="612648"/>
                  </a:lnTo>
                  <a:lnTo>
                    <a:pt x="55118" y="612648"/>
                  </a:lnTo>
                  <a:lnTo>
                    <a:pt x="67187" y="591243"/>
                  </a:lnTo>
                  <a:lnTo>
                    <a:pt x="52561" y="567024"/>
                  </a:lnTo>
                  <a:close/>
                </a:path>
                <a:path w="132714" h="648335">
                  <a:moveTo>
                    <a:pt x="116458" y="516889"/>
                  </a:moveTo>
                  <a:lnTo>
                    <a:pt x="107822" y="519302"/>
                  </a:lnTo>
                  <a:lnTo>
                    <a:pt x="103885" y="526161"/>
                  </a:lnTo>
                  <a:lnTo>
                    <a:pt x="81134" y="566509"/>
                  </a:lnTo>
                  <a:lnTo>
                    <a:pt x="81914" y="619378"/>
                  </a:lnTo>
                  <a:lnTo>
                    <a:pt x="53339" y="619760"/>
                  </a:lnTo>
                  <a:lnTo>
                    <a:pt x="83945" y="619760"/>
                  </a:lnTo>
                  <a:lnTo>
                    <a:pt x="128777" y="540130"/>
                  </a:lnTo>
                  <a:lnTo>
                    <a:pt x="132714" y="533273"/>
                  </a:lnTo>
                  <a:lnTo>
                    <a:pt x="130175" y="524637"/>
                  </a:lnTo>
                  <a:lnTo>
                    <a:pt x="123316" y="520700"/>
                  </a:lnTo>
                  <a:lnTo>
                    <a:pt x="116458" y="516889"/>
                  </a:lnTo>
                  <a:close/>
                </a:path>
                <a:path w="132714" h="648335">
                  <a:moveTo>
                    <a:pt x="67187" y="591243"/>
                  </a:moveTo>
                  <a:lnTo>
                    <a:pt x="55118" y="612648"/>
                  </a:lnTo>
                  <a:lnTo>
                    <a:pt x="79882" y="612266"/>
                  </a:lnTo>
                  <a:lnTo>
                    <a:pt x="67187" y="591243"/>
                  </a:lnTo>
                  <a:close/>
                </a:path>
                <a:path w="132714" h="648335">
                  <a:moveTo>
                    <a:pt x="81134" y="566509"/>
                  </a:moveTo>
                  <a:lnTo>
                    <a:pt x="67187" y="591243"/>
                  </a:lnTo>
                  <a:lnTo>
                    <a:pt x="79882" y="612266"/>
                  </a:lnTo>
                  <a:lnTo>
                    <a:pt x="55118" y="612648"/>
                  </a:lnTo>
                  <a:lnTo>
                    <a:pt x="81815" y="612648"/>
                  </a:lnTo>
                  <a:lnTo>
                    <a:pt x="81134" y="566509"/>
                  </a:lnTo>
                  <a:close/>
                </a:path>
                <a:path w="132714" h="648335">
                  <a:moveTo>
                    <a:pt x="72770" y="0"/>
                  </a:moveTo>
                  <a:lnTo>
                    <a:pt x="44195" y="380"/>
                  </a:lnTo>
                  <a:lnTo>
                    <a:pt x="52561" y="567024"/>
                  </a:lnTo>
                  <a:lnTo>
                    <a:pt x="67187" y="591243"/>
                  </a:lnTo>
                  <a:lnTo>
                    <a:pt x="81134" y="566509"/>
                  </a:lnTo>
                  <a:lnTo>
                    <a:pt x="72770" y="0"/>
                  </a:lnTo>
                  <a:close/>
                </a:path>
              </a:pathLst>
            </a:custGeom>
            <a:solidFill>
              <a:srgbClr val="9F29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55891" y="1883663"/>
              <a:ext cx="388620" cy="9098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83780" y="1912873"/>
              <a:ext cx="132715" cy="648335"/>
            </a:xfrm>
            <a:custGeom>
              <a:avLst/>
              <a:gdLst/>
              <a:ahLst/>
              <a:cxnLst/>
              <a:rect l="l" t="t" r="r" b="b"/>
              <a:pathLst>
                <a:path w="132715" h="648335">
                  <a:moveTo>
                    <a:pt x="15875" y="517398"/>
                  </a:moveTo>
                  <a:lnTo>
                    <a:pt x="9144" y="521462"/>
                  </a:lnTo>
                  <a:lnTo>
                    <a:pt x="2286" y="525399"/>
                  </a:lnTo>
                  <a:lnTo>
                    <a:pt x="0" y="534162"/>
                  </a:lnTo>
                  <a:lnTo>
                    <a:pt x="66294" y="647826"/>
                  </a:lnTo>
                  <a:lnTo>
                    <a:pt x="82808" y="619505"/>
                  </a:lnTo>
                  <a:lnTo>
                    <a:pt x="51943" y="619505"/>
                  </a:lnTo>
                  <a:lnTo>
                    <a:pt x="51943" y="566576"/>
                  </a:lnTo>
                  <a:lnTo>
                    <a:pt x="28575" y="526541"/>
                  </a:lnTo>
                  <a:lnTo>
                    <a:pt x="24638" y="519684"/>
                  </a:lnTo>
                  <a:lnTo>
                    <a:pt x="15875" y="517398"/>
                  </a:lnTo>
                  <a:close/>
                </a:path>
                <a:path w="132715" h="648335">
                  <a:moveTo>
                    <a:pt x="51943" y="566576"/>
                  </a:moveTo>
                  <a:lnTo>
                    <a:pt x="51943" y="619505"/>
                  </a:lnTo>
                  <a:lnTo>
                    <a:pt x="80518" y="619505"/>
                  </a:lnTo>
                  <a:lnTo>
                    <a:pt x="80518" y="612266"/>
                  </a:lnTo>
                  <a:lnTo>
                    <a:pt x="53975" y="612266"/>
                  </a:lnTo>
                  <a:lnTo>
                    <a:pt x="66294" y="591162"/>
                  </a:lnTo>
                  <a:lnTo>
                    <a:pt x="51943" y="566576"/>
                  </a:lnTo>
                  <a:close/>
                </a:path>
                <a:path w="132715" h="648335">
                  <a:moveTo>
                    <a:pt x="116713" y="517398"/>
                  </a:moveTo>
                  <a:lnTo>
                    <a:pt x="107950" y="519684"/>
                  </a:lnTo>
                  <a:lnTo>
                    <a:pt x="104013" y="526541"/>
                  </a:lnTo>
                  <a:lnTo>
                    <a:pt x="80645" y="566576"/>
                  </a:lnTo>
                  <a:lnTo>
                    <a:pt x="80518" y="619505"/>
                  </a:lnTo>
                  <a:lnTo>
                    <a:pt x="82808" y="619505"/>
                  </a:lnTo>
                  <a:lnTo>
                    <a:pt x="132588" y="534162"/>
                  </a:lnTo>
                  <a:lnTo>
                    <a:pt x="130301" y="525399"/>
                  </a:lnTo>
                  <a:lnTo>
                    <a:pt x="123444" y="521462"/>
                  </a:lnTo>
                  <a:lnTo>
                    <a:pt x="116713" y="517398"/>
                  </a:lnTo>
                  <a:close/>
                </a:path>
                <a:path w="132715" h="648335">
                  <a:moveTo>
                    <a:pt x="66294" y="591162"/>
                  </a:moveTo>
                  <a:lnTo>
                    <a:pt x="53975" y="612266"/>
                  </a:lnTo>
                  <a:lnTo>
                    <a:pt x="78613" y="612266"/>
                  </a:lnTo>
                  <a:lnTo>
                    <a:pt x="66294" y="591162"/>
                  </a:lnTo>
                  <a:close/>
                </a:path>
                <a:path w="132715" h="648335">
                  <a:moveTo>
                    <a:pt x="80518" y="566793"/>
                  </a:moveTo>
                  <a:lnTo>
                    <a:pt x="66294" y="591162"/>
                  </a:lnTo>
                  <a:lnTo>
                    <a:pt x="78613" y="612266"/>
                  </a:lnTo>
                  <a:lnTo>
                    <a:pt x="80518" y="612266"/>
                  </a:lnTo>
                  <a:lnTo>
                    <a:pt x="80518" y="566793"/>
                  </a:lnTo>
                  <a:close/>
                </a:path>
                <a:path w="132715" h="648335">
                  <a:moveTo>
                    <a:pt x="80518" y="0"/>
                  </a:moveTo>
                  <a:lnTo>
                    <a:pt x="51943" y="0"/>
                  </a:lnTo>
                  <a:lnTo>
                    <a:pt x="52070" y="566793"/>
                  </a:lnTo>
                  <a:lnTo>
                    <a:pt x="66294" y="591162"/>
                  </a:lnTo>
                  <a:lnTo>
                    <a:pt x="80518" y="566793"/>
                  </a:lnTo>
                  <a:lnTo>
                    <a:pt x="80518" y="0"/>
                  </a:lnTo>
                  <a:close/>
                </a:path>
              </a:pathLst>
            </a:custGeom>
            <a:solidFill>
              <a:srgbClr val="9F29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476375" y="3946461"/>
            <a:ext cx="1583055" cy="1754505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 marR="100330">
              <a:lnSpc>
                <a:spcPct val="100000"/>
              </a:lnSpc>
              <a:spcBef>
                <a:spcPts val="355"/>
              </a:spcBef>
            </a:pPr>
            <a:r>
              <a:rPr sz="1800" spc="-5" dirty="0">
                <a:latin typeface="Verdana"/>
                <a:cs typeface="Verdana"/>
              </a:rPr>
              <a:t>Minerals  Gases  </a:t>
            </a:r>
            <a:r>
              <a:rPr sz="1800" spc="-20" dirty="0">
                <a:latin typeface="Verdana"/>
                <a:cs typeface="Verdana"/>
              </a:rPr>
              <a:t>Water  </a:t>
            </a:r>
            <a:r>
              <a:rPr sz="1800" dirty="0">
                <a:latin typeface="Verdana"/>
                <a:cs typeface="Verdana"/>
              </a:rPr>
              <a:t>Sugars  Amino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acids  </a:t>
            </a:r>
            <a:r>
              <a:rPr sz="1800" dirty="0">
                <a:latin typeface="Verdana"/>
                <a:cs typeface="Verdana"/>
              </a:rPr>
              <a:t>nucleotides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99226" y="3948048"/>
            <a:ext cx="1870075" cy="120015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2075" marR="100965">
              <a:lnSpc>
                <a:spcPct val="100000"/>
              </a:lnSpc>
              <a:spcBef>
                <a:spcPts val="355"/>
              </a:spcBef>
            </a:pPr>
            <a:r>
              <a:rPr sz="1800" spc="-5" dirty="0">
                <a:latin typeface="Verdana"/>
                <a:cs typeface="Verdana"/>
              </a:rPr>
              <a:t>Carbo</a:t>
            </a:r>
            <a:r>
              <a:rPr sz="1800" spc="-20" dirty="0">
                <a:latin typeface="Verdana"/>
                <a:cs typeface="Verdana"/>
              </a:rPr>
              <a:t>h</a:t>
            </a:r>
            <a:r>
              <a:rPr sz="1800" spc="-10" dirty="0">
                <a:latin typeface="Verdana"/>
                <a:cs typeface="Verdana"/>
              </a:rPr>
              <a:t>yd</a:t>
            </a:r>
            <a:r>
              <a:rPr sz="1800" spc="-40" dirty="0">
                <a:latin typeface="Verdana"/>
                <a:cs typeface="Verdana"/>
              </a:rPr>
              <a:t>r</a:t>
            </a:r>
            <a:r>
              <a:rPr sz="1800" dirty="0">
                <a:latin typeface="Verdana"/>
                <a:cs typeface="Verdana"/>
              </a:rPr>
              <a:t>at</a:t>
            </a:r>
            <a:r>
              <a:rPr sz="1800" spc="-10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s  </a:t>
            </a:r>
            <a:r>
              <a:rPr sz="1800" spc="-5" dirty="0">
                <a:latin typeface="Verdana"/>
                <a:cs typeface="Verdana"/>
              </a:rPr>
              <a:t>Lipids</a:t>
            </a:r>
            <a:endParaRPr sz="1800">
              <a:latin typeface="Verdana"/>
              <a:cs typeface="Verdana"/>
            </a:endParaRPr>
          </a:p>
          <a:p>
            <a:pPr marL="92075" marR="2921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Proteins  Nucleic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acids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9119" y="2457322"/>
            <a:ext cx="3456304" cy="139382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 indent="883919">
              <a:lnSpc>
                <a:spcPct val="100000"/>
              </a:lnSpc>
              <a:spcBef>
                <a:spcPts val="1165"/>
              </a:spcBef>
            </a:pPr>
            <a:r>
              <a:rPr sz="1800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Micro</a:t>
            </a:r>
            <a:r>
              <a:rPr sz="1800" u="heavy" spc="-3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molecules</a:t>
            </a:r>
            <a:endParaRPr sz="18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065"/>
              </a:spcBef>
            </a:pPr>
            <a:r>
              <a:rPr sz="1800" dirty="0">
                <a:latin typeface="Verdana"/>
                <a:cs typeface="Verdana"/>
              </a:rPr>
              <a:t>Small </a:t>
            </a:r>
            <a:r>
              <a:rPr sz="1800" spc="-5" dirty="0">
                <a:latin typeface="Verdana"/>
                <a:cs typeface="Verdana"/>
              </a:rPr>
              <a:t>sized, </a:t>
            </a:r>
            <a:r>
              <a:rPr sz="1800" dirty="0">
                <a:latin typeface="Verdana"/>
                <a:cs typeface="Verdana"/>
              </a:rPr>
              <a:t>low mol </a:t>
            </a:r>
            <a:r>
              <a:rPr sz="1800" spc="-5" dirty="0">
                <a:latin typeface="Verdana"/>
                <a:cs typeface="Verdana"/>
              </a:rPr>
              <a:t>wt  Between </a:t>
            </a:r>
            <a:r>
              <a:rPr sz="1800" dirty="0">
                <a:latin typeface="Verdana"/>
                <a:cs typeface="Verdana"/>
              </a:rPr>
              <a:t>18 and </a:t>
            </a:r>
            <a:r>
              <a:rPr sz="1800" spc="-5" dirty="0">
                <a:latin typeface="Verdana"/>
                <a:cs typeface="Verdana"/>
              </a:rPr>
              <a:t>800 daltons  </a:t>
            </a:r>
            <a:r>
              <a:rPr sz="1800" spc="-10" dirty="0">
                <a:latin typeface="Verdana"/>
                <a:cs typeface="Verdana"/>
              </a:rPr>
              <a:t>Found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acid soluble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pool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10353" y="2512974"/>
            <a:ext cx="3663315" cy="129222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128395">
              <a:lnSpc>
                <a:spcPct val="100000"/>
              </a:lnSpc>
              <a:spcBef>
                <a:spcPts val="765"/>
              </a:spcBef>
            </a:pP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Macromolecules</a:t>
            </a:r>
            <a:endParaRPr sz="1800">
              <a:latin typeface="Verdana"/>
              <a:cs typeface="Verdana"/>
            </a:endParaRPr>
          </a:p>
          <a:p>
            <a:pPr marL="12700" marR="819785">
              <a:lnSpc>
                <a:spcPct val="100000"/>
              </a:lnSpc>
              <a:spcBef>
                <a:spcPts val="665"/>
              </a:spcBef>
            </a:pPr>
            <a:r>
              <a:rPr sz="1800" spc="-5" dirty="0">
                <a:latin typeface="Verdana"/>
                <a:cs typeface="Verdana"/>
              </a:rPr>
              <a:t>Large sized, high </a:t>
            </a:r>
            <a:r>
              <a:rPr sz="1800" dirty="0">
                <a:latin typeface="Verdana"/>
                <a:cs typeface="Verdana"/>
              </a:rPr>
              <a:t>mol </a:t>
            </a:r>
            <a:r>
              <a:rPr sz="1800" spc="-5" dirty="0">
                <a:latin typeface="Verdana"/>
                <a:cs typeface="Verdana"/>
              </a:rPr>
              <a:t>wt  Above 10000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daltons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Verdana"/>
                <a:cs typeface="Verdana"/>
              </a:rPr>
              <a:t>Found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acid insoluble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pool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499" y="972524"/>
            <a:ext cx="2851150" cy="556895"/>
            <a:chOff x="518499" y="972524"/>
            <a:chExt cx="2851150" cy="556895"/>
          </a:xfrm>
        </p:grpSpPr>
        <p:sp>
          <p:nvSpPr>
            <p:cNvPr id="3" name="object 3"/>
            <p:cNvSpPr/>
            <p:nvPr/>
          </p:nvSpPr>
          <p:spPr>
            <a:xfrm>
              <a:off x="539750" y="993775"/>
              <a:ext cx="2808351" cy="5143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9750" y="993775"/>
              <a:ext cx="2808605" cy="514350"/>
            </a:xfrm>
            <a:custGeom>
              <a:avLst/>
              <a:gdLst/>
              <a:ahLst/>
              <a:cxnLst/>
              <a:rect l="l" t="t" r="r" b="b"/>
              <a:pathLst>
                <a:path w="2808604" h="514350">
                  <a:moveTo>
                    <a:pt x="0" y="85725"/>
                  </a:moveTo>
                  <a:lnTo>
                    <a:pt x="6736" y="52345"/>
                  </a:lnTo>
                  <a:lnTo>
                    <a:pt x="25107" y="25098"/>
                  </a:lnTo>
                  <a:lnTo>
                    <a:pt x="52356" y="6732"/>
                  </a:lnTo>
                  <a:lnTo>
                    <a:pt x="85725" y="0"/>
                  </a:lnTo>
                  <a:lnTo>
                    <a:pt x="2722499" y="0"/>
                  </a:lnTo>
                  <a:lnTo>
                    <a:pt x="2755898" y="6732"/>
                  </a:lnTo>
                  <a:lnTo>
                    <a:pt x="2783189" y="25098"/>
                  </a:lnTo>
                  <a:lnTo>
                    <a:pt x="2801598" y="52345"/>
                  </a:lnTo>
                  <a:lnTo>
                    <a:pt x="2808351" y="85725"/>
                  </a:lnTo>
                  <a:lnTo>
                    <a:pt x="2808351" y="428625"/>
                  </a:lnTo>
                  <a:lnTo>
                    <a:pt x="2801598" y="462004"/>
                  </a:lnTo>
                  <a:lnTo>
                    <a:pt x="2783189" y="489251"/>
                  </a:lnTo>
                  <a:lnTo>
                    <a:pt x="2755898" y="507617"/>
                  </a:lnTo>
                  <a:lnTo>
                    <a:pt x="2722499" y="514350"/>
                  </a:lnTo>
                  <a:lnTo>
                    <a:pt x="85725" y="514350"/>
                  </a:lnTo>
                  <a:lnTo>
                    <a:pt x="52356" y="507617"/>
                  </a:lnTo>
                  <a:lnTo>
                    <a:pt x="25107" y="489251"/>
                  </a:lnTo>
                  <a:lnTo>
                    <a:pt x="6736" y="462004"/>
                  </a:lnTo>
                  <a:lnTo>
                    <a:pt x="0" y="428625"/>
                  </a:lnTo>
                  <a:lnTo>
                    <a:pt x="0" y="85725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0999" y="1054100"/>
            <a:ext cx="2325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SIMPLE</a:t>
            </a:r>
            <a:r>
              <a:rPr sz="2400" b="0" spc="-8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Verdana"/>
                <a:cs typeface="Verdana"/>
              </a:rPr>
              <a:t>LIPIDS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9750" y="1724025"/>
            <a:ext cx="7888605" cy="120015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esters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fatty </a:t>
            </a:r>
            <a:r>
              <a:rPr sz="1800" dirty="0">
                <a:latin typeface="Verdana"/>
                <a:cs typeface="Verdana"/>
              </a:rPr>
              <a:t>acids with alcohol. </a:t>
            </a: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of 2 </a:t>
            </a:r>
            <a:r>
              <a:rPr sz="1800" spc="-5" dirty="0">
                <a:latin typeface="Verdana"/>
                <a:cs typeface="Verdana"/>
              </a:rPr>
              <a:t>types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641350" indent="-309880">
              <a:lnSpc>
                <a:spcPct val="100000"/>
              </a:lnSpc>
              <a:buAutoNum type="arabicPeriod"/>
              <a:tabLst>
                <a:tab pos="641985" algn="l"/>
              </a:tabLst>
            </a:pPr>
            <a:r>
              <a:rPr sz="1800" spc="-10" dirty="0">
                <a:latin typeface="Verdana"/>
                <a:cs typeface="Verdana"/>
              </a:rPr>
              <a:t>Neutral </a:t>
            </a:r>
            <a:r>
              <a:rPr sz="1800" dirty="0">
                <a:latin typeface="Verdana"/>
                <a:cs typeface="Verdana"/>
              </a:rPr>
              <a:t>or </a:t>
            </a:r>
            <a:r>
              <a:rPr sz="1800" spc="-5" dirty="0">
                <a:latin typeface="Verdana"/>
                <a:cs typeface="Verdana"/>
              </a:rPr>
              <a:t>true </a:t>
            </a:r>
            <a:r>
              <a:rPr sz="1800" dirty="0">
                <a:latin typeface="Verdana"/>
                <a:cs typeface="Verdana"/>
              </a:rPr>
              <a:t>fats : </a:t>
            </a:r>
            <a:r>
              <a:rPr sz="1800" spc="-5" dirty="0">
                <a:latin typeface="Verdana"/>
                <a:cs typeface="Verdana"/>
              </a:rPr>
              <a:t>Esters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fatty acids </a:t>
            </a:r>
            <a:r>
              <a:rPr sz="1800" dirty="0">
                <a:latin typeface="Verdana"/>
                <a:cs typeface="Verdana"/>
              </a:rPr>
              <a:t>with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glycerol</a:t>
            </a:r>
            <a:endParaRPr sz="1800">
              <a:latin typeface="Verdana"/>
              <a:cs typeface="Verdana"/>
            </a:endParaRPr>
          </a:p>
          <a:p>
            <a:pPr marL="641350" indent="-309880">
              <a:lnSpc>
                <a:spcPct val="100000"/>
              </a:lnSpc>
              <a:buAutoNum type="arabicPeriod"/>
              <a:tabLst>
                <a:tab pos="641985" algn="l"/>
              </a:tabLst>
            </a:pPr>
            <a:r>
              <a:rPr sz="1800" spc="-25" dirty="0">
                <a:latin typeface="Verdana"/>
                <a:cs typeface="Verdana"/>
              </a:rPr>
              <a:t>Waxes </a:t>
            </a:r>
            <a:r>
              <a:rPr sz="1800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Esters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fatty </a:t>
            </a:r>
            <a:r>
              <a:rPr sz="1800" dirty="0">
                <a:latin typeface="Verdana"/>
                <a:cs typeface="Verdana"/>
              </a:rPr>
              <a:t>acids with alcohol </a:t>
            </a:r>
            <a:r>
              <a:rPr sz="1800" spc="-5" dirty="0">
                <a:latin typeface="Verdana"/>
                <a:cs typeface="Verdana"/>
              </a:rPr>
              <a:t>other than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glycerol.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18499" y="3542750"/>
            <a:ext cx="2419350" cy="701675"/>
            <a:chOff x="518499" y="3542750"/>
            <a:chExt cx="2419350" cy="701675"/>
          </a:xfrm>
        </p:grpSpPr>
        <p:sp>
          <p:nvSpPr>
            <p:cNvPr id="8" name="object 8"/>
            <p:cNvSpPr/>
            <p:nvPr/>
          </p:nvSpPr>
          <p:spPr>
            <a:xfrm>
              <a:off x="539750" y="3564001"/>
              <a:ext cx="2376551" cy="65874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9750" y="3564001"/>
              <a:ext cx="2376805" cy="659130"/>
            </a:xfrm>
            <a:custGeom>
              <a:avLst/>
              <a:gdLst/>
              <a:ahLst/>
              <a:cxnLst/>
              <a:rect l="l" t="t" r="r" b="b"/>
              <a:pathLst>
                <a:path w="2376805" h="659129">
                  <a:moveTo>
                    <a:pt x="0" y="109728"/>
                  </a:moveTo>
                  <a:lnTo>
                    <a:pt x="8629" y="67026"/>
                  </a:lnTo>
                  <a:lnTo>
                    <a:pt x="32161" y="32146"/>
                  </a:lnTo>
                  <a:lnTo>
                    <a:pt x="67063" y="8626"/>
                  </a:lnTo>
                  <a:lnTo>
                    <a:pt x="109804" y="0"/>
                  </a:lnTo>
                  <a:lnTo>
                    <a:pt x="2266696" y="0"/>
                  </a:lnTo>
                  <a:lnTo>
                    <a:pt x="2309415" y="8626"/>
                  </a:lnTo>
                  <a:lnTo>
                    <a:pt x="2344324" y="32146"/>
                  </a:lnTo>
                  <a:lnTo>
                    <a:pt x="2367851" y="67026"/>
                  </a:lnTo>
                  <a:lnTo>
                    <a:pt x="2376424" y="109728"/>
                  </a:lnTo>
                  <a:lnTo>
                    <a:pt x="2376551" y="548894"/>
                  </a:lnTo>
                  <a:lnTo>
                    <a:pt x="2367905" y="591669"/>
                  </a:lnTo>
                  <a:lnTo>
                    <a:pt x="2344340" y="626586"/>
                  </a:lnTo>
                  <a:lnTo>
                    <a:pt x="2309417" y="650120"/>
                  </a:lnTo>
                  <a:lnTo>
                    <a:pt x="2266696" y="658749"/>
                  </a:lnTo>
                  <a:lnTo>
                    <a:pt x="109804" y="658749"/>
                  </a:lnTo>
                  <a:lnTo>
                    <a:pt x="67063" y="650120"/>
                  </a:lnTo>
                  <a:lnTo>
                    <a:pt x="32161" y="626586"/>
                  </a:lnTo>
                  <a:lnTo>
                    <a:pt x="8629" y="591669"/>
                  </a:lnTo>
                  <a:lnTo>
                    <a:pt x="0" y="548894"/>
                  </a:lnTo>
                  <a:lnTo>
                    <a:pt x="0" y="109728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29157" y="3573526"/>
            <a:ext cx="179832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60400" marR="5080" indent="-648335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Verdana"/>
                <a:cs typeface="Verdana"/>
              </a:rPr>
              <a:t>Neutral </a:t>
            </a:r>
            <a:r>
              <a:rPr sz="2000" dirty="0">
                <a:latin typeface="Verdana"/>
                <a:cs typeface="Verdana"/>
              </a:rPr>
              <a:t>/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spc="-50" dirty="0">
                <a:latin typeface="Verdana"/>
                <a:cs typeface="Verdana"/>
              </a:rPr>
              <a:t>True  </a:t>
            </a:r>
            <a:r>
              <a:rPr sz="2000" dirty="0">
                <a:latin typeface="Verdana"/>
                <a:cs typeface="Verdana"/>
              </a:rPr>
              <a:t>fats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39750" y="4460875"/>
            <a:ext cx="6883400" cy="120015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 marR="1275080">
              <a:lnSpc>
                <a:spcPct val="100000"/>
              </a:lnSpc>
              <a:spcBef>
                <a:spcPts val="350"/>
              </a:spcBef>
            </a:pPr>
            <a:r>
              <a:rPr sz="1800" spc="-50" dirty="0">
                <a:latin typeface="Verdana"/>
                <a:cs typeface="Verdana"/>
              </a:rPr>
              <a:t>True </a:t>
            </a:r>
            <a:r>
              <a:rPr sz="1800" dirty="0">
                <a:latin typeface="Verdana"/>
                <a:cs typeface="Verdana"/>
              </a:rPr>
              <a:t>fats are made up of C, </a:t>
            </a:r>
            <a:r>
              <a:rPr sz="1800" spc="-5" dirty="0">
                <a:latin typeface="Verdana"/>
                <a:cs typeface="Verdana"/>
              </a:rPr>
              <a:t>H, </a:t>
            </a:r>
            <a:r>
              <a:rPr sz="1800" dirty="0">
                <a:latin typeface="Verdana"/>
                <a:cs typeface="Verdana"/>
              </a:rPr>
              <a:t>&amp; O </a:t>
            </a:r>
            <a:r>
              <a:rPr sz="1800" spc="-5" dirty="0">
                <a:latin typeface="Verdana"/>
                <a:cs typeface="Verdana"/>
              </a:rPr>
              <a:t>but </a:t>
            </a:r>
            <a:r>
              <a:rPr sz="1800" dirty="0">
                <a:latin typeface="Verdana"/>
                <a:cs typeface="Verdana"/>
              </a:rPr>
              <a:t>O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less  </a:t>
            </a:r>
            <a:r>
              <a:rPr sz="1800" dirty="0">
                <a:latin typeface="Verdana"/>
                <a:cs typeface="Verdana"/>
              </a:rPr>
              <a:t>A fat molecule is </a:t>
            </a:r>
            <a:r>
              <a:rPr sz="1800" spc="-5" dirty="0">
                <a:latin typeface="Verdana"/>
                <a:cs typeface="Verdana"/>
              </a:rPr>
              <a:t>made </a:t>
            </a:r>
            <a:r>
              <a:rPr sz="1800" dirty="0">
                <a:latin typeface="Verdana"/>
                <a:cs typeface="Verdana"/>
              </a:rPr>
              <a:t>up of 2 </a:t>
            </a:r>
            <a:r>
              <a:rPr sz="1800" spc="-5" dirty="0">
                <a:latin typeface="Verdana"/>
                <a:cs typeface="Verdana"/>
              </a:rPr>
              <a:t>components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  <a:p>
            <a:pPr marL="434340" indent="-343535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434975" algn="l"/>
              </a:tabLst>
            </a:pPr>
            <a:r>
              <a:rPr sz="1800" b="1" dirty="0">
                <a:latin typeface="Verdana"/>
                <a:cs typeface="Verdana"/>
              </a:rPr>
              <a:t>GLYCEROL</a:t>
            </a:r>
            <a:endParaRPr sz="1800">
              <a:latin typeface="Verdana"/>
              <a:cs typeface="Verdana"/>
            </a:endParaRPr>
          </a:p>
          <a:p>
            <a:pPr marL="450850" indent="-360045">
              <a:lnSpc>
                <a:spcPct val="100000"/>
              </a:lnSpc>
              <a:buAutoNum type="alphaLcParenR"/>
              <a:tabLst>
                <a:tab pos="451484" algn="l"/>
              </a:tabLst>
            </a:pPr>
            <a:r>
              <a:rPr sz="1800" b="1" spc="-5" dirty="0">
                <a:latin typeface="Verdana"/>
                <a:cs typeface="Verdana"/>
              </a:rPr>
              <a:t>FATTY ACIDS </a:t>
            </a:r>
            <a:r>
              <a:rPr sz="1800" spc="-5" dirty="0">
                <a:latin typeface="Verdana"/>
                <a:cs typeface="Verdana"/>
              </a:rPr>
              <a:t>(1-3 </a:t>
            </a:r>
            <a:r>
              <a:rPr sz="1800" dirty="0">
                <a:latin typeface="Verdana"/>
                <a:cs typeface="Verdana"/>
              </a:rPr>
              <a:t>mol, of same or </a:t>
            </a:r>
            <a:r>
              <a:rPr sz="1800" spc="-5" dirty="0">
                <a:latin typeface="Verdana"/>
                <a:cs typeface="Verdana"/>
              </a:rPr>
              <a:t>diff </a:t>
            </a:r>
            <a:r>
              <a:rPr sz="1800" dirty="0">
                <a:latin typeface="Verdana"/>
                <a:cs typeface="Verdana"/>
              </a:rPr>
              <a:t>long</a:t>
            </a:r>
            <a:r>
              <a:rPr sz="1800" spc="5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chained)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4037" y="528024"/>
            <a:ext cx="1627505" cy="555625"/>
            <a:chOff x="374037" y="528024"/>
            <a:chExt cx="1627505" cy="555625"/>
          </a:xfrm>
        </p:grpSpPr>
        <p:sp>
          <p:nvSpPr>
            <p:cNvPr id="3" name="object 3"/>
            <p:cNvSpPr/>
            <p:nvPr/>
          </p:nvSpPr>
          <p:spPr>
            <a:xfrm>
              <a:off x="395287" y="549275"/>
              <a:ext cx="1584388" cy="5128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5287" y="549275"/>
              <a:ext cx="1584960" cy="513080"/>
            </a:xfrm>
            <a:custGeom>
              <a:avLst/>
              <a:gdLst/>
              <a:ahLst/>
              <a:cxnLst/>
              <a:rect l="l" t="t" r="r" b="b"/>
              <a:pathLst>
                <a:path w="1584960" h="513080">
                  <a:moveTo>
                    <a:pt x="0" y="85471"/>
                  </a:moveTo>
                  <a:lnTo>
                    <a:pt x="6716" y="52185"/>
                  </a:lnTo>
                  <a:lnTo>
                    <a:pt x="25031" y="25018"/>
                  </a:lnTo>
                  <a:lnTo>
                    <a:pt x="52195" y="6711"/>
                  </a:lnTo>
                  <a:lnTo>
                    <a:pt x="85458" y="0"/>
                  </a:lnTo>
                  <a:lnTo>
                    <a:pt x="1498917" y="0"/>
                  </a:lnTo>
                  <a:lnTo>
                    <a:pt x="1532149" y="6711"/>
                  </a:lnTo>
                  <a:lnTo>
                    <a:pt x="1559321" y="25018"/>
                  </a:lnTo>
                  <a:lnTo>
                    <a:pt x="1577659" y="52185"/>
                  </a:lnTo>
                  <a:lnTo>
                    <a:pt x="1584388" y="85471"/>
                  </a:lnTo>
                  <a:lnTo>
                    <a:pt x="1584388" y="427354"/>
                  </a:lnTo>
                  <a:lnTo>
                    <a:pt x="1577659" y="460587"/>
                  </a:lnTo>
                  <a:lnTo>
                    <a:pt x="1559321" y="487759"/>
                  </a:lnTo>
                  <a:lnTo>
                    <a:pt x="1532149" y="506096"/>
                  </a:lnTo>
                  <a:lnTo>
                    <a:pt x="1498917" y="512825"/>
                  </a:lnTo>
                  <a:lnTo>
                    <a:pt x="85458" y="512825"/>
                  </a:lnTo>
                  <a:lnTo>
                    <a:pt x="52195" y="506096"/>
                  </a:lnTo>
                  <a:lnTo>
                    <a:pt x="25031" y="487759"/>
                  </a:lnTo>
                  <a:lnTo>
                    <a:pt x="6716" y="460587"/>
                  </a:lnTo>
                  <a:lnTo>
                    <a:pt x="0" y="427354"/>
                  </a:lnTo>
                  <a:lnTo>
                    <a:pt x="0" y="85471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60908" y="637794"/>
            <a:ext cx="1056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spc="-5" dirty="0">
                <a:solidFill>
                  <a:srgbClr val="000000"/>
                </a:solidFill>
                <a:latin typeface="Verdana"/>
                <a:cs typeface="Verdana"/>
              </a:rPr>
              <a:t>G</a:t>
            </a:r>
            <a:r>
              <a:rPr sz="2000" b="0" spc="-15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r>
              <a:rPr sz="2000" b="0" spc="-10" dirty="0">
                <a:solidFill>
                  <a:srgbClr val="000000"/>
                </a:solidFill>
                <a:latin typeface="Verdana"/>
                <a:cs typeface="Verdana"/>
              </a:rPr>
              <a:t>y</a:t>
            </a:r>
            <a:r>
              <a:rPr sz="2000" b="0" dirty="0">
                <a:solidFill>
                  <a:srgbClr val="000000"/>
                </a:solidFill>
                <a:latin typeface="Verdana"/>
                <a:cs typeface="Verdana"/>
              </a:rPr>
              <a:t>c</a:t>
            </a:r>
            <a:r>
              <a:rPr sz="2000" b="0" spc="-10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2000" b="0" dirty="0">
                <a:solidFill>
                  <a:srgbClr val="000000"/>
                </a:solidFill>
                <a:latin typeface="Verdana"/>
                <a:cs typeface="Verdana"/>
              </a:rPr>
              <a:t>r</a:t>
            </a:r>
            <a:r>
              <a:rPr sz="2000" b="0" spc="-10" dirty="0">
                <a:solidFill>
                  <a:srgbClr val="000000"/>
                </a:solidFill>
                <a:latin typeface="Verdana"/>
                <a:cs typeface="Verdana"/>
              </a:rPr>
              <a:t>o</a:t>
            </a:r>
            <a:r>
              <a:rPr sz="2000" b="0" dirty="0">
                <a:solidFill>
                  <a:srgbClr val="000000"/>
                </a:solidFill>
                <a:latin typeface="Verdana"/>
                <a:cs typeface="Verdana"/>
              </a:rPr>
              <a:t>l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5287" y="1341437"/>
            <a:ext cx="5472430" cy="64643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glycerol </a:t>
            </a:r>
            <a:r>
              <a:rPr sz="1800" dirty="0">
                <a:latin typeface="Verdana"/>
                <a:cs typeface="Verdana"/>
              </a:rPr>
              <a:t>mol has 3 </a:t>
            </a:r>
            <a:r>
              <a:rPr sz="1800" spc="-5" dirty="0">
                <a:latin typeface="Verdana"/>
                <a:cs typeface="Verdana"/>
              </a:rPr>
              <a:t>carbons each bearing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–OH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group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3399" y="2580725"/>
            <a:ext cx="1625600" cy="556895"/>
            <a:chOff x="353399" y="2580725"/>
            <a:chExt cx="1625600" cy="556895"/>
          </a:xfrm>
        </p:grpSpPr>
        <p:sp>
          <p:nvSpPr>
            <p:cNvPr id="8" name="object 8"/>
            <p:cNvSpPr/>
            <p:nvPr/>
          </p:nvSpPr>
          <p:spPr>
            <a:xfrm>
              <a:off x="374649" y="2601976"/>
              <a:ext cx="1582801" cy="5142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4649" y="2601976"/>
              <a:ext cx="1583055" cy="514350"/>
            </a:xfrm>
            <a:custGeom>
              <a:avLst/>
              <a:gdLst/>
              <a:ahLst/>
              <a:cxnLst/>
              <a:rect l="l" t="t" r="r" b="b"/>
              <a:pathLst>
                <a:path w="1583055" h="514350">
                  <a:moveTo>
                    <a:pt x="0" y="85725"/>
                  </a:moveTo>
                  <a:lnTo>
                    <a:pt x="6736" y="52345"/>
                  </a:lnTo>
                  <a:lnTo>
                    <a:pt x="25107" y="25098"/>
                  </a:lnTo>
                  <a:lnTo>
                    <a:pt x="52356" y="6732"/>
                  </a:lnTo>
                  <a:lnTo>
                    <a:pt x="85725" y="0"/>
                  </a:lnTo>
                  <a:lnTo>
                    <a:pt x="1496949" y="0"/>
                  </a:lnTo>
                  <a:lnTo>
                    <a:pt x="1530348" y="6732"/>
                  </a:lnTo>
                  <a:lnTo>
                    <a:pt x="1557639" y="25098"/>
                  </a:lnTo>
                  <a:lnTo>
                    <a:pt x="1576048" y="52345"/>
                  </a:lnTo>
                  <a:lnTo>
                    <a:pt x="1582801" y="85725"/>
                  </a:lnTo>
                  <a:lnTo>
                    <a:pt x="1582801" y="428498"/>
                  </a:lnTo>
                  <a:lnTo>
                    <a:pt x="1576048" y="461877"/>
                  </a:lnTo>
                  <a:lnTo>
                    <a:pt x="1557639" y="489124"/>
                  </a:lnTo>
                  <a:lnTo>
                    <a:pt x="1530348" y="507490"/>
                  </a:lnTo>
                  <a:lnTo>
                    <a:pt x="1496949" y="514223"/>
                  </a:lnTo>
                  <a:lnTo>
                    <a:pt x="85725" y="514223"/>
                  </a:lnTo>
                  <a:lnTo>
                    <a:pt x="52356" y="507490"/>
                  </a:lnTo>
                  <a:lnTo>
                    <a:pt x="25107" y="489124"/>
                  </a:lnTo>
                  <a:lnTo>
                    <a:pt x="6736" y="461877"/>
                  </a:lnTo>
                  <a:lnTo>
                    <a:pt x="0" y="428498"/>
                  </a:lnTo>
                  <a:lnTo>
                    <a:pt x="0" y="85725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893308" y="284988"/>
            <a:ext cx="3023870" cy="6000115"/>
            <a:chOff x="5893308" y="284988"/>
            <a:chExt cx="3023870" cy="6000115"/>
          </a:xfrm>
        </p:grpSpPr>
        <p:sp>
          <p:nvSpPr>
            <p:cNvPr id="11" name="object 11"/>
            <p:cNvSpPr/>
            <p:nvPr/>
          </p:nvSpPr>
          <p:spPr>
            <a:xfrm>
              <a:off x="5893308" y="284988"/>
              <a:ext cx="3023616" cy="286359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84951" y="476250"/>
              <a:ext cx="2639949" cy="24796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93308" y="2868167"/>
              <a:ext cx="3023616" cy="34168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84951" y="3060699"/>
              <a:ext cx="2639949" cy="303212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35025" y="2691511"/>
            <a:ext cx="12604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latin typeface="Verdana"/>
                <a:cs typeface="Verdana"/>
              </a:rPr>
              <a:t>Fatty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acid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95287" y="3284601"/>
            <a:ext cx="5472430" cy="203200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fatty </a:t>
            </a:r>
            <a:r>
              <a:rPr sz="1800" dirty="0">
                <a:latin typeface="Verdana"/>
                <a:cs typeface="Verdana"/>
              </a:rPr>
              <a:t>acid mol is an </a:t>
            </a:r>
            <a:r>
              <a:rPr sz="1800" spc="-10" dirty="0">
                <a:latin typeface="Verdana"/>
                <a:cs typeface="Verdana"/>
              </a:rPr>
              <a:t>unbranched </a:t>
            </a:r>
            <a:r>
              <a:rPr sz="1800" dirty="0">
                <a:latin typeface="Verdana"/>
                <a:cs typeface="Verdana"/>
              </a:rPr>
              <a:t>chain 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C-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atoms.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Verdana"/>
              <a:cs typeface="Verdana"/>
            </a:endParaRPr>
          </a:p>
          <a:p>
            <a:pPr marL="91440" marR="53721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It has a </a:t>
            </a:r>
            <a:r>
              <a:rPr sz="1800" spc="-5" dirty="0">
                <a:latin typeface="Verdana"/>
                <a:cs typeface="Verdana"/>
              </a:rPr>
              <a:t>–COOH group </a:t>
            </a:r>
            <a:r>
              <a:rPr sz="1800" dirty="0">
                <a:latin typeface="Verdana"/>
                <a:cs typeface="Verdana"/>
              </a:rPr>
              <a:t>at one end and a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  </a:t>
            </a:r>
            <a:r>
              <a:rPr sz="1800" spc="-5" dirty="0">
                <a:latin typeface="Verdana"/>
                <a:cs typeface="Verdana"/>
              </a:rPr>
              <a:t>bonded to </a:t>
            </a:r>
            <a:r>
              <a:rPr sz="1800" dirty="0">
                <a:latin typeface="Verdana"/>
                <a:cs typeface="Verdana"/>
              </a:rPr>
              <a:t>almost all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C-atoms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</a:pPr>
            <a:r>
              <a:rPr sz="1800" spc="-25" dirty="0">
                <a:latin typeface="Verdana"/>
                <a:cs typeface="Verdana"/>
              </a:rPr>
              <a:t>Fatty </a:t>
            </a:r>
            <a:r>
              <a:rPr sz="1800" spc="-5" dirty="0">
                <a:latin typeface="Verdana"/>
                <a:cs typeface="Verdana"/>
              </a:rPr>
              <a:t>acids may be </a:t>
            </a:r>
            <a:r>
              <a:rPr sz="1800" spc="-10" dirty="0">
                <a:latin typeface="Verdana"/>
                <a:cs typeface="Verdana"/>
              </a:rPr>
              <a:t>saturated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unsaturated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499" y="474049"/>
            <a:ext cx="1842770" cy="558800"/>
            <a:chOff x="518499" y="474049"/>
            <a:chExt cx="1842770" cy="558800"/>
          </a:xfrm>
        </p:grpSpPr>
        <p:sp>
          <p:nvSpPr>
            <p:cNvPr id="3" name="object 3"/>
            <p:cNvSpPr/>
            <p:nvPr/>
          </p:nvSpPr>
          <p:spPr>
            <a:xfrm>
              <a:off x="539750" y="495300"/>
              <a:ext cx="1800225" cy="516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9750" y="495300"/>
              <a:ext cx="1800225" cy="516255"/>
            </a:xfrm>
            <a:custGeom>
              <a:avLst/>
              <a:gdLst/>
              <a:ahLst/>
              <a:cxnLst/>
              <a:rect l="l" t="t" r="r" b="b"/>
              <a:pathLst>
                <a:path w="1800225" h="516255">
                  <a:moveTo>
                    <a:pt x="0" y="85978"/>
                  </a:moveTo>
                  <a:lnTo>
                    <a:pt x="6756" y="52506"/>
                  </a:lnTo>
                  <a:lnTo>
                    <a:pt x="25184" y="25177"/>
                  </a:lnTo>
                  <a:lnTo>
                    <a:pt x="52517" y="6754"/>
                  </a:lnTo>
                  <a:lnTo>
                    <a:pt x="85991" y="0"/>
                  </a:lnTo>
                  <a:lnTo>
                    <a:pt x="1714245" y="0"/>
                  </a:lnTo>
                  <a:lnTo>
                    <a:pt x="1747718" y="6754"/>
                  </a:lnTo>
                  <a:lnTo>
                    <a:pt x="1775047" y="25177"/>
                  </a:lnTo>
                  <a:lnTo>
                    <a:pt x="1793470" y="52506"/>
                  </a:lnTo>
                  <a:lnTo>
                    <a:pt x="1800225" y="85978"/>
                  </a:lnTo>
                  <a:lnTo>
                    <a:pt x="1800225" y="429895"/>
                  </a:lnTo>
                  <a:lnTo>
                    <a:pt x="1793470" y="463387"/>
                  </a:lnTo>
                  <a:lnTo>
                    <a:pt x="1775047" y="490759"/>
                  </a:lnTo>
                  <a:lnTo>
                    <a:pt x="1747718" y="509226"/>
                  </a:lnTo>
                  <a:lnTo>
                    <a:pt x="1714245" y="516000"/>
                  </a:lnTo>
                  <a:lnTo>
                    <a:pt x="85991" y="516000"/>
                  </a:lnTo>
                  <a:lnTo>
                    <a:pt x="52517" y="509226"/>
                  </a:lnTo>
                  <a:lnTo>
                    <a:pt x="25184" y="490759"/>
                  </a:lnTo>
                  <a:lnTo>
                    <a:pt x="6756" y="463387"/>
                  </a:lnTo>
                  <a:lnTo>
                    <a:pt x="0" y="429895"/>
                  </a:lnTo>
                  <a:lnTo>
                    <a:pt x="0" y="85978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0915" y="556386"/>
            <a:ext cx="11391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5" dirty="0">
                <a:solidFill>
                  <a:srgbClr val="000000"/>
                </a:solidFill>
                <a:latin typeface="Verdana"/>
                <a:cs typeface="Verdana"/>
              </a:rPr>
              <a:t>W</a:t>
            </a: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A</a:t>
            </a:r>
            <a:r>
              <a:rPr sz="2400" b="0" spc="5" dirty="0">
                <a:solidFill>
                  <a:srgbClr val="000000"/>
                </a:solidFill>
                <a:latin typeface="Verdana"/>
                <a:cs typeface="Verdana"/>
              </a:rPr>
              <a:t>X</a:t>
            </a:r>
            <a:r>
              <a:rPr sz="2400" b="0" spc="-5" dirty="0">
                <a:solidFill>
                  <a:srgbClr val="000000"/>
                </a:solidFill>
                <a:latin typeface="Verdana"/>
                <a:cs typeface="Verdana"/>
              </a:rPr>
              <a:t>ES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74037" y="1247225"/>
            <a:ext cx="8439150" cy="4013200"/>
            <a:chOff x="374037" y="1247225"/>
            <a:chExt cx="8439150" cy="4013200"/>
          </a:xfrm>
        </p:grpSpPr>
        <p:sp>
          <p:nvSpPr>
            <p:cNvPr id="7" name="object 7"/>
            <p:cNvSpPr/>
            <p:nvPr/>
          </p:nvSpPr>
          <p:spPr>
            <a:xfrm>
              <a:off x="395287" y="1268475"/>
              <a:ext cx="8396605" cy="3970654"/>
            </a:xfrm>
            <a:custGeom>
              <a:avLst/>
              <a:gdLst/>
              <a:ahLst/>
              <a:cxnLst/>
              <a:rect l="l" t="t" r="r" b="b"/>
              <a:pathLst>
                <a:path w="8396605" h="3970654">
                  <a:moveTo>
                    <a:pt x="8396224" y="0"/>
                  </a:moveTo>
                  <a:lnTo>
                    <a:pt x="0" y="0"/>
                  </a:lnTo>
                  <a:lnTo>
                    <a:pt x="0" y="3970274"/>
                  </a:lnTo>
                  <a:lnTo>
                    <a:pt x="8396224" y="3970274"/>
                  </a:lnTo>
                  <a:lnTo>
                    <a:pt x="83962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287" y="1268475"/>
              <a:ext cx="8396605" cy="3970654"/>
            </a:xfrm>
            <a:custGeom>
              <a:avLst/>
              <a:gdLst/>
              <a:ahLst/>
              <a:cxnLst/>
              <a:rect l="l" t="t" r="r" b="b"/>
              <a:pathLst>
                <a:path w="8396605" h="3970654">
                  <a:moveTo>
                    <a:pt x="0" y="3970274"/>
                  </a:moveTo>
                  <a:lnTo>
                    <a:pt x="8396224" y="3970274"/>
                  </a:lnTo>
                  <a:lnTo>
                    <a:pt x="8396224" y="0"/>
                  </a:lnTo>
                  <a:lnTo>
                    <a:pt x="0" y="0"/>
                  </a:lnTo>
                  <a:lnTo>
                    <a:pt x="0" y="3970274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74065" y="1300098"/>
            <a:ext cx="807339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8159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Lipids </a:t>
            </a:r>
            <a:r>
              <a:rPr sz="1800" dirty="0">
                <a:latin typeface="Verdana"/>
                <a:cs typeface="Verdana"/>
              </a:rPr>
              <a:t>which are long chain </a:t>
            </a:r>
            <a:r>
              <a:rPr sz="1800" spc="-10" dirty="0">
                <a:latin typeface="Verdana"/>
                <a:cs typeface="Verdana"/>
              </a:rPr>
              <a:t>saturated </a:t>
            </a:r>
            <a:r>
              <a:rPr sz="1800" spc="-5" dirty="0">
                <a:latin typeface="Verdana"/>
                <a:cs typeface="Verdana"/>
              </a:rPr>
              <a:t>fatty </a:t>
            </a:r>
            <a:r>
              <a:rPr sz="1800" dirty="0">
                <a:latin typeface="Verdana"/>
                <a:cs typeface="Verdana"/>
              </a:rPr>
              <a:t>acids and a long chain  </a:t>
            </a:r>
            <a:r>
              <a:rPr sz="1800" spc="-5" dirty="0">
                <a:latin typeface="Verdana"/>
                <a:cs typeface="Verdana"/>
              </a:rPr>
              <a:t>Saturated </a:t>
            </a:r>
            <a:r>
              <a:rPr sz="1800" dirty="0">
                <a:latin typeface="Verdana"/>
                <a:cs typeface="Verdana"/>
              </a:rPr>
              <a:t>alcohol of high mol wt </a:t>
            </a:r>
            <a:r>
              <a:rPr sz="1800" spc="-5" dirty="0">
                <a:latin typeface="Verdana"/>
                <a:cs typeface="Verdana"/>
              </a:rPr>
              <a:t>other than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glycerol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Example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b="1" dirty="0">
                <a:latin typeface="Verdana"/>
                <a:cs typeface="Verdana"/>
              </a:rPr>
              <a:t>Bees </a:t>
            </a:r>
            <a:r>
              <a:rPr sz="1800" b="1" spc="-5" dirty="0">
                <a:latin typeface="Verdana"/>
                <a:cs typeface="Verdana"/>
              </a:rPr>
              <a:t>wax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secretion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abdominal glands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worker </a:t>
            </a:r>
            <a:r>
              <a:rPr sz="1800" dirty="0">
                <a:latin typeface="Verdana"/>
                <a:cs typeface="Verdana"/>
              </a:rPr>
              <a:t>honey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bees</a:t>
            </a:r>
            <a:endParaRPr sz="18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b="1" spc="-5" dirty="0">
                <a:latin typeface="Verdana"/>
                <a:cs typeface="Verdana"/>
              </a:rPr>
              <a:t>Lanolin </a:t>
            </a:r>
            <a:r>
              <a:rPr sz="1800" b="1" dirty="0">
                <a:latin typeface="Verdana"/>
                <a:cs typeface="Verdana"/>
              </a:rPr>
              <a:t>or </a:t>
            </a:r>
            <a:r>
              <a:rPr sz="1800" b="1" spc="-5" dirty="0">
                <a:latin typeface="Verdana"/>
                <a:cs typeface="Verdana"/>
              </a:rPr>
              <a:t>wool fat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Secretion </a:t>
            </a:r>
            <a:r>
              <a:rPr sz="1800" dirty="0">
                <a:latin typeface="Verdana"/>
                <a:cs typeface="Verdana"/>
              </a:rPr>
              <a:t>of cutaneous </a:t>
            </a:r>
            <a:r>
              <a:rPr sz="1800" spc="-5" dirty="0">
                <a:latin typeface="Verdana"/>
                <a:cs typeface="Verdana"/>
              </a:rPr>
              <a:t>glands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obtained</a:t>
            </a:r>
            <a:endParaRPr sz="1800">
              <a:latin typeface="Verdana"/>
              <a:cs typeface="Verdana"/>
            </a:endParaRPr>
          </a:p>
          <a:p>
            <a:pPr marL="308864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from </a:t>
            </a:r>
            <a:r>
              <a:rPr sz="1800" spc="-5" dirty="0">
                <a:latin typeface="Verdana"/>
                <a:cs typeface="Verdana"/>
              </a:rPr>
              <a:t>the wool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sheep</a:t>
            </a:r>
            <a:endParaRPr sz="1800">
              <a:latin typeface="Verdana"/>
              <a:cs typeface="Verdana"/>
            </a:endParaRPr>
          </a:p>
          <a:p>
            <a:pPr marL="316865" indent="-304800">
              <a:lnSpc>
                <a:spcPct val="100000"/>
              </a:lnSpc>
              <a:buFont typeface="Verdana"/>
              <a:buAutoNum type="arabicPeriod" startAt="3"/>
              <a:tabLst>
                <a:tab pos="317500" algn="l"/>
              </a:tabLst>
            </a:pPr>
            <a:r>
              <a:rPr sz="1800" b="1" spc="-5" dirty="0">
                <a:latin typeface="Verdana"/>
                <a:cs typeface="Verdana"/>
              </a:rPr>
              <a:t>Sebum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secretion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sebaceous glands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skin</a:t>
            </a:r>
            <a:endParaRPr sz="1800">
              <a:latin typeface="Verdana"/>
              <a:cs typeface="Verdana"/>
            </a:endParaRPr>
          </a:p>
          <a:p>
            <a:pPr marL="320675" marR="169545" indent="-320675">
              <a:lnSpc>
                <a:spcPct val="100000"/>
              </a:lnSpc>
              <a:buFont typeface="Verdana"/>
              <a:buAutoNum type="arabicPeriod" startAt="3"/>
              <a:tabLst>
                <a:tab pos="320675" algn="l"/>
              </a:tabLst>
            </a:pPr>
            <a:r>
              <a:rPr sz="1800" b="1" dirty="0">
                <a:latin typeface="Verdana"/>
                <a:cs typeface="Verdana"/>
              </a:rPr>
              <a:t>Cerumen : </a:t>
            </a:r>
            <a:r>
              <a:rPr sz="1800" dirty="0">
                <a:latin typeface="Verdana"/>
                <a:cs typeface="Verdana"/>
              </a:rPr>
              <a:t>soft and brownish </a:t>
            </a:r>
            <a:r>
              <a:rPr sz="1800" spc="-5" dirty="0">
                <a:latin typeface="Verdana"/>
                <a:cs typeface="Verdana"/>
              </a:rPr>
              <a:t>waxy secretion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glands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 external auditory </a:t>
            </a:r>
            <a:r>
              <a:rPr sz="1800" dirty="0">
                <a:latin typeface="Verdana"/>
                <a:cs typeface="Verdana"/>
              </a:rPr>
              <a:t>canal. Also called as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Earwax</a:t>
            </a:r>
            <a:endParaRPr sz="1800">
              <a:latin typeface="Verdana"/>
              <a:cs typeface="Verdana"/>
            </a:endParaRPr>
          </a:p>
          <a:p>
            <a:pPr marL="320675" marR="844550" indent="-320675">
              <a:lnSpc>
                <a:spcPct val="100000"/>
              </a:lnSpc>
              <a:buFont typeface="Verdana"/>
              <a:buAutoNum type="arabicPeriod" startAt="3"/>
              <a:tabLst>
                <a:tab pos="320675" algn="l"/>
              </a:tabLst>
            </a:pPr>
            <a:r>
              <a:rPr sz="1800" b="1" spc="-5" dirty="0">
                <a:latin typeface="Verdana"/>
                <a:cs typeface="Verdana"/>
              </a:rPr>
              <a:t>Plant wax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Coating formed </a:t>
            </a:r>
            <a:r>
              <a:rPr sz="1800" dirty="0">
                <a:latin typeface="Verdana"/>
                <a:cs typeface="Verdana"/>
              </a:rPr>
              <a:t>on </a:t>
            </a:r>
            <a:r>
              <a:rPr sz="1800" spc="-5" dirty="0">
                <a:latin typeface="Verdana"/>
                <a:cs typeface="Verdana"/>
              </a:rPr>
              <a:t>the plant organs to prevent  </a:t>
            </a:r>
            <a:r>
              <a:rPr sz="1800" spc="-10" dirty="0">
                <a:latin typeface="Verdana"/>
                <a:cs typeface="Verdana"/>
              </a:rPr>
              <a:t>transpiration</a:t>
            </a:r>
            <a:endParaRPr sz="1800">
              <a:latin typeface="Verdana"/>
              <a:cs typeface="Verdana"/>
            </a:endParaRPr>
          </a:p>
          <a:p>
            <a:pPr marL="316865" indent="-304800">
              <a:lnSpc>
                <a:spcPct val="100000"/>
              </a:lnSpc>
              <a:spcBef>
                <a:spcPts val="5"/>
              </a:spcBef>
              <a:buFont typeface="Verdana"/>
              <a:buAutoNum type="arabicPeriod" startAt="3"/>
              <a:tabLst>
                <a:tab pos="317500" algn="l"/>
              </a:tabLst>
            </a:pPr>
            <a:r>
              <a:rPr sz="1800" b="1" spc="-5" dirty="0">
                <a:latin typeface="Verdana"/>
                <a:cs typeface="Verdana"/>
              </a:rPr>
              <a:t>Paraffin wax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translucent waxy substance obtained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from</a:t>
            </a:r>
            <a:endParaRPr sz="1800">
              <a:latin typeface="Verdana"/>
              <a:cs typeface="Verdana"/>
            </a:endParaRPr>
          </a:p>
          <a:p>
            <a:pPr marL="219646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petroleum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4037" y="683599"/>
            <a:ext cx="2851150" cy="750570"/>
            <a:chOff x="374037" y="683599"/>
            <a:chExt cx="2851150" cy="750570"/>
          </a:xfrm>
        </p:grpSpPr>
        <p:sp>
          <p:nvSpPr>
            <p:cNvPr id="3" name="object 3"/>
            <p:cNvSpPr/>
            <p:nvPr/>
          </p:nvSpPr>
          <p:spPr>
            <a:xfrm>
              <a:off x="395287" y="704850"/>
              <a:ext cx="2808287" cy="7080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5287" y="704850"/>
              <a:ext cx="2808605" cy="708025"/>
            </a:xfrm>
            <a:custGeom>
              <a:avLst/>
              <a:gdLst/>
              <a:ahLst/>
              <a:cxnLst/>
              <a:rect l="l" t="t" r="r" b="b"/>
              <a:pathLst>
                <a:path w="2808605" h="708025">
                  <a:moveTo>
                    <a:pt x="0" y="117983"/>
                  </a:moveTo>
                  <a:lnTo>
                    <a:pt x="9273" y="72062"/>
                  </a:lnTo>
                  <a:lnTo>
                    <a:pt x="34563" y="34559"/>
                  </a:lnTo>
                  <a:lnTo>
                    <a:pt x="72073" y="9272"/>
                  </a:lnTo>
                  <a:lnTo>
                    <a:pt x="118008" y="0"/>
                  </a:lnTo>
                  <a:lnTo>
                    <a:pt x="2690304" y="0"/>
                  </a:lnTo>
                  <a:lnTo>
                    <a:pt x="2736224" y="9272"/>
                  </a:lnTo>
                  <a:lnTo>
                    <a:pt x="2773727" y="34559"/>
                  </a:lnTo>
                  <a:lnTo>
                    <a:pt x="2799014" y="72062"/>
                  </a:lnTo>
                  <a:lnTo>
                    <a:pt x="2808287" y="117983"/>
                  </a:lnTo>
                  <a:lnTo>
                    <a:pt x="2808287" y="590041"/>
                  </a:lnTo>
                  <a:lnTo>
                    <a:pt x="2799014" y="635962"/>
                  </a:lnTo>
                  <a:lnTo>
                    <a:pt x="2773727" y="673465"/>
                  </a:lnTo>
                  <a:lnTo>
                    <a:pt x="2736224" y="698752"/>
                  </a:lnTo>
                  <a:lnTo>
                    <a:pt x="2690304" y="708025"/>
                  </a:lnTo>
                  <a:lnTo>
                    <a:pt x="118008" y="708025"/>
                  </a:lnTo>
                  <a:lnTo>
                    <a:pt x="72073" y="698752"/>
                  </a:lnTo>
                  <a:lnTo>
                    <a:pt x="34563" y="673465"/>
                  </a:lnTo>
                  <a:lnTo>
                    <a:pt x="9273" y="635962"/>
                  </a:lnTo>
                  <a:lnTo>
                    <a:pt x="0" y="590041"/>
                  </a:lnTo>
                  <a:lnTo>
                    <a:pt x="0" y="117983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54709" y="678891"/>
            <a:ext cx="14903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000000"/>
                </a:solidFill>
                <a:latin typeface="Verdana"/>
                <a:cs typeface="Verdana"/>
              </a:rPr>
              <a:t>COMPL</a:t>
            </a:r>
            <a:r>
              <a:rPr sz="2400" b="0" spc="-15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X</a:t>
            </a:r>
            <a:endParaRPr sz="2400">
              <a:latin typeface="Verdana"/>
              <a:cs typeface="Verdana"/>
            </a:endParaRPr>
          </a:p>
          <a:p>
            <a:pPr marL="635" algn="ctr">
              <a:lnSpc>
                <a:spcPct val="100000"/>
              </a:lnSpc>
            </a:pP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LIPIDS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76600" y="476250"/>
            <a:ext cx="5432425" cy="120015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2075" marR="137160">
              <a:lnSpc>
                <a:spcPct val="100000"/>
              </a:lnSpc>
              <a:spcBef>
                <a:spcPts val="345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derivatives </a:t>
            </a:r>
            <a:r>
              <a:rPr sz="1800" dirty="0">
                <a:latin typeface="Verdana"/>
                <a:cs typeface="Verdana"/>
              </a:rPr>
              <a:t>of simple </a:t>
            </a:r>
            <a:r>
              <a:rPr sz="1800" spc="-5" dirty="0">
                <a:latin typeface="Verdana"/>
                <a:cs typeface="Verdana"/>
              </a:rPr>
              <a:t>lipids having  additional group </a:t>
            </a:r>
            <a:r>
              <a:rPr sz="1800" dirty="0">
                <a:latin typeface="Verdana"/>
                <a:cs typeface="Verdana"/>
              </a:rPr>
              <a:t>like </a:t>
            </a:r>
            <a:r>
              <a:rPr sz="1800" spc="-5" dirty="0">
                <a:latin typeface="Verdana"/>
                <a:cs typeface="Verdana"/>
              </a:rPr>
              <a:t>phosphate, N</a:t>
            </a:r>
            <a:r>
              <a:rPr sz="1800" spc="-7" baseline="-20833" dirty="0">
                <a:latin typeface="Verdana"/>
                <a:cs typeface="Verdana"/>
              </a:rPr>
              <a:t>2</a:t>
            </a:r>
            <a:r>
              <a:rPr sz="1800" spc="-5" dirty="0">
                <a:latin typeface="Verdana"/>
                <a:cs typeface="Verdana"/>
              </a:rPr>
              <a:t>-base,  Protein etc. They </a:t>
            </a:r>
            <a:r>
              <a:rPr sz="1800" dirty="0">
                <a:latin typeface="Verdana"/>
                <a:cs typeface="Verdana"/>
              </a:rPr>
              <a:t>are further </a:t>
            </a:r>
            <a:r>
              <a:rPr sz="1800" spc="-5" dirty="0">
                <a:latin typeface="Verdana"/>
                <a:cs typeface="Verdana"/>
              </a:rPr>
              <a:t>divided </a:t>
            </a:r>
            <a:r>
              <a:rPr sz="1800" dirty="0">
                <a:latin typeface="Verdana"/>
                <a:cs typeface="Verdana"/>
              </a:rPr>
              <a:t>into  </a:t>
            </a:r>
            <a:r>
              <a:rPr sz="1800" b="1" spc="-5" dirty="0">
                <a:latin typeface="Verdana"/>
                <a:cs typeface="Verdana"/>
              </a:rPr>
              <a:t>Phospholipids, Glycolipids,</a:t>
            </a:r>
            <a:r>
              <a:rPr sz="1800" b="1" spc="-1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Lipoproteins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4015" y="2112327"/>
            <a:ext cx="2780030" cy="546100"/>
            <a:chOff x="374015" y="2112327"/>
            <a:chExt cx="2780030" cy="546100"/>
          </a:xfrm>
        </p:grpSpPr>
        <p:sp>
          <p:nvSpPr>
            <p:cNvPr id="8" name="object 8"/>
            <p:cNvSpPr/>
            <p:nvPr/>
          </p:nvSpPr>
          <p:spPr>
            <a:xfrm>
              <a:off x="395287" y="2133599"/>
              <a:ext cx="2736913" cy="503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5287" y="2133599"/>
              <a:ext cx="2737485" cy="503555"/>
            </a:xfrm>
            <a:custGeom>
              <a:avLst/>
              <a:gdLst/>
              <a:ahLst/>
              <a:cxnLst/>
              <a:rect l="l" t="t" r="r" b="b"/>
              <a:pathLst>
                <a:path w="2737485" h="503555">
                  <a:moveTo>
                    <a:pt x="0" y="83820"/>
                  </a:moveTo>
                  <a:lnTo>
                    <a:pt x="6591" y="51220"/>
                  </a:lnTo>
                  <a:lnTo>
                    <a:pt x="24566" y="24574"/>
                  </a:lnTo>
                  <a:lnTo>
                    <a:pt x="51226" y="6596"/>
                  </a:lnTo>
                  <a:lnTo>
                    <a:pt x="83870" y="0"/>
                  </a:lnTo>
                  <a:lnTo>
                    <a:pt x="2652966" y="0"/>
                  </a:lnTo>
                  <a:lnTo>
                    <a:pt x="2685639" y="6596"/>
                  </a:lnTo>
                  <a:lnTo>
                    <a:pt x="2712323" y="24574"/>
                  </a:lnTo>
                  <a:lnTo>
                    <a:pt x="2730315" y="51220"/>
                  </a:lnTo>
                  <a:lnTo>
                    <a:pt x="2736913" y="83820"/>
                  </a:lnTo>
                  <a:lnTo>
                    <a:pt x="2736913" y="419353"/>
                  </a:lnTo>
                  <a:lnTo>
                    <a:pt x="2730315" y="452026"/>
                  </a:lnTo>
                  <a:lnTo>
                    <a:pt x="2712323" y="478710"/>
                  </a:lnTo>
                  <a:lnTo>
                    <a:pt x="2685639" y="496702"/>
                  </a:lnTo>
                  <a:lnTo>
                    <a:pt x="2652966" y="503300"/>
                  </a:lnTo>
                  <a:lnTo>
                    <a:pt x="83870" y="503300"/>
                  </a:lnTo>
                  <a:lnTo>
                    <a:pt x="51226" y="496702"/>
                  </a:lnTo>
                  <a:lnTo>
                    <a:pt x="24566" y="478710"/>
                  </a:lnTo>
                  <a:lnTo>
                    <a:pt x="6591" y="452026"/>
                  </a:lnTo>
                  <a:lnTo>
                    <a:pt x="0" y="419353"/>
                  </a:lnTo>
                  <a:lnTo>
                    <a:pt x="0" y="8382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90448" y="2188590"/>
            <a:ext cx="1946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Verdana"/>
                <a:cs typeface="Verdana"/>
              </a:rPr>
              <a:t>Phospholipid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02692" y="2112349"/>
            <a:ext cx="8547100" cy="4460875"/>
            <a:chOff x="202692" y="2112349"/>
            <a:chExt cx="8547100" cy="4460875"/>
          </a:xfrm>
        </p:grpSpPr>
        <p:sp>
          <p:nvSpPr>
            <p:cNvPr id="12" name="object 12"/>
            <p:cNvSpPr/>
            <p:nvPr/>
          </p:nvSpPr>
          <p:spPr>
            <a:xfrm>
              <a:off x="202692" y="2660904"/>
              <a:ext cx="3192780" cy="39121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5287" y="2852801"/>
              <a:ext cx="2808224" cy="352894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95649" y="2133600"/>
              <a:ext cx="5432425" cy="4248150"/>
            </a:xfrm>
            <a:custGeom>
              <a:avLst/>
              <a:gdLst/>
              <a:ahLst/>
              <a:cxnLst/>
              <a:rect l="l" t="t" r="r" b="b"/>
              <a:pathLst>
                <a:path w="5432425" h="4248150">
                  <a:moveTo>
                    <a:pt x="5432425" y="0"/>
                  </a:moveTo>
                  <a:lnTo>
                    <a:pt x="0" y="0"/>
                  </a:lnTo>
                  <a:lnTo>
                    <a:pt x="0" y="4248150"/>
                  </a:lnTo>
                  <a:lnTo>
                    <a:pt x="5432425" y="4248150"/>
                  </a:lnTo>
                  <a:lnTo>
                    <a:pt x="5432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95649" y="2133600"/>
              <a:ext cx="5432425" cy="4248150"/>
            </a:xfrm>
            <a:custGeom>
              <a:avLst/>
              <a:gdLst/>
              <a:ahLst/>
              <a:cxnLst/>
              <a:rect l="l" t="t" r="r" b="b"/>
              <a:pathLst>
                <a:path w="5432425" h="4248150">
                  <a:moveTo>
                    <a:pt x="0" y="4248150"/>
                  </a:moveTo>
                  <a:lnTo>
                    <a:pt x="5432425" y="4248150"/>
                  </a:lnTo>
                  <a:lnTo>
                    <a:pt x="5432425" y="0"/>
                  </a:lnTo>
                  <a:lnTo>
                    <a:pt x="0" y="0"/>
                  </a:lnTo>
                  <a:lnTo>
                    <a:pt x="0" y="424815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374897" y="2165426"/>
            <a:ext cx="501777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made </a:t>
            </a:r>
            <a:r>
              <a:rPr sz="1800" dirty="0">
                <a:latin typeface="Verdana"/>
                <a:cs typeface="Verdana"/>
              </a:rPr>
              <a:t>up of a molecule of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glycerol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Or other </a:t>
            </a:r>
            <a:r>
              <a:rPr sz="1800" dirty="0">
                <a:latin typeface="Verdana"/>
                <a:cs typeface="Verdana"/>
              </a:rPr>
              <a:t>alcohol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having</a:t>
            </a:r>
            <a:endParaRPr sz="18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i="1" dirty="0">
                <a:latin typeface="Verdana"/>
                <a:cs typeface="Verdana"/>
              </a:rPr>
              <a:t>A </a:t>
            </a:r>
            <a:r>
              <a:rPr sz="1800" i="1" spc="-5" dirty="0">
                <a:latin typeface="Verdana"/>
                <a:cs typeface="Verdana"/>
              </a:rPr>
              <a:t>phos </a:t>
            </a:r>
            <a:r>
              <a:rPr sz="1800" i="1" dirty="0">
                <a:latin typeface="Verdana"/>
                <a:cs typeface="Verdana"/>
              </a:rPr>
              <a:t>group at 1 of </a:t>
            </a:r>
            <a:r>
              <a:rPr sz="1800" i="1" spc="-5" dirty="0">
                <a:latin typeface="Verdana"/>
                <a:cs typeface="Verdana"/>
              </a:rPr>
              <a:t>its –OH</a:t>
            </a:r>
            <a:r>
              <a:rPr sz="1800" i="1" spc="5" dirty="0">
                <a:latin typeface="Verdana"/>
                <a:cs typeface="Verdana"/>
              </a:rPr>
              <a:t> </a:t>
            </a:r>
            <a:r>
              <a:rPr sz="1800" i="1" spc="-5" dirty="0">
                <a:latin typeface="Verdana"/>
                <a:cs typeface="Verdana"/>
              </a:rPr>
              <a:t>groups</a:t>
            </a:r>
            <a:endParaRPr sz="1800">
              <a:latin typeface="Verdana"/>
              <a:cs typeface="Verdana"/>
            </a:endParaRPr>
          </a:p>
          <a:p>
            <a:pPr marL="334010" marR="327025" indent="-321945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i="1" dirty="0">
                <a:latin typeface="Verdana"/>
                <a:cs typeface="Verdana"/>
              </a:rPr>
              <a:t>2 fatty acid </a:t>
            </a:r>
            <a:r>
              <a:rPr sz="1800" i="1" spc="-5" dirty="0">
                <a:latin typeface="Verdana"/>
                <a:cs typeface="Verdana"/>
              </a:rPr>
              <a:t>molecules </a:t>
            </a:r>
            <a:r>
              <a:rPr sz="1800" i="1" dirty="0">
                <a:latin typeface="Verdana"/>
                <a:cs typeface="Verdana"/>
              </a:rPr>
              <a:t>at </a:t>
            </a:r>
            <a:r>
              <a:rPr sz="1800" i="1" spc="-5" dirty="0">
                <a:latin typeface="Verdana"/>
                <a:cs typeface="Verdana"/>
              </a:rPr>
              <a:t>other </a:t>
            </a:r>
            <a:r>
              <a:rPr sz="1800" i="1" dirty="0">
                <a:latin typeface="Verdana"/>
                <a:cs typeface="Verdana"/>
              </a:rPr>
              <a:t>2 </a:t>
            </a:r>
            <a:r>
              <a:rPr sz="1800" i="1" spc="-5" dirty="0">
                <a:latin typeface="Verdana"/>
                <a:cs typeface="Verdana"/>
              </a:rPr>
              <a:t>–OH  groups</a:t>
            </a:r>
            <a:endParaRPr sz="1800">
              <a:latin typeface="Verdana"/>
              <a:cs typeface="Verdana"/>
            </a:endParaRPr>
          </a:p>
          <a:p>
            <a:pPr marL="320675" indent="-308610">
              <a:lnSpc>
                <a:spcPct val="100000"/>
              </a:lnSpc>
              <a:buAutoNum type="arabicPeriod"/>
              <a:tabLst>
                <a:tab pos="321310" algn="l"/>
              </a:tabLst>
            </a:pPr>
            <a:r>
              <a:rPr sz="1800" i="1" dirty="0">
                <a:latin typeface="Verdana"/>
                <a:cs typeface="Verdana"/>
              </a:rPr>
              <a:t>A </a:t>
            </a:r>
            <a:r>
              <a:rPr sz="1800" i="1" spc="-5" dirty="0">
                <a:latin typeface="Verdana"/>
                <a:cs typeface="Verdana"/>
              </a:rPr>
              <a:t>nitrogen containing base attatched</a:t>
            </a:r>
            <a:r>
              <a:rPr sz="1800" i="1" spc="65" dirty="0">
                <a:latin typeface="Verdana"/>
                <a:cs typeface="Verdana"/>
              </a:rPr>
              <a:t> </a:t>
            </a:r>
            <a:r>
              <a:rPr sz="1800" i="1" spc="-5" dirty="0">
                <a:latin typeface="Verdana"/>
                <a:cs typeface="Verdana"/>
              </a:rPr>
              <a:t>to</a:t>
            </a:r>
            <a:endParaRPr sz="1800">
              <a:latin typeface="Verdana"/>
              <a:cs typeface="Verdana"/>
            </a:endParaRPr>
          </a:p>
          <a:p>
            <a:pPr marL="334010">
              <a:lnSpc>
                <a:spcPct val="100000"/>
              </a:lnSpc>
              <a:spcBef>
                <a:spcPts val="5"/>
              </a:spcBef>
            </a:pPr>
            <a:r>
              <a:rPr sz="1800" i="1" spc="-5" dirty="0">
                <a:latin typeface="Verdana"/>
                <a:cs typeface="Verdana"/>
              </a:rPr>
              <a:t>phos</a:t>
            </a:r>
            <a:r>
              <a:rPr sz="1800" i="1" spc="5" dirty="0">
                <a:latin typeface="Verdana"/>
                <a:cs typeface="Verdana"/>
              </a:rPr>
              <a:t> </a:t>
            </a:r>
            <a:r>
              <a:rPr sz="1800" i="1" spc="-5" dirty="0">
                <a:latin typeface="Verdana"/>
                <a:cs typeface="Verdana"/>
              </a:rPr>
              <a:t>group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374897" y="4360545"/>
            <a:ext cx="42621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phospholipid </a:t>
            </a:r>
            <a:r>
              <a:rPr sz="1800" dirty="0">
                <a:latin typeface="Verdana"/>
                <a:cs typeface="Verdana"/>
              </a:rPr>
              <a:t>molecule has a  </a:t>
            </a:r>
            <a:r>
              <a:rPr sz="1800" b="1" spc="-5" dirty="0">
                <a:latin typeface="Verdana"/>
                <a:cs typeface="Verdana"/>
              </a:rPr>
              <a:t>hydrophobic </a:t>
            </a:r>
            <a:r>
              <a:rPr sz="1800" spc="-5" dirty="0">
                <a:latin typeface="Verdana"/>
                <a:cs typeface="Verdana"/>
              </a:rPr>
              <a:t>tail </a:t>
            </a:r>
            <a:r>
              <a:rPr sz="1800" spc="-10" dirty="0">
                <a:latin typeface="Verdana"/>
                <a:cs typeface="Verdana"/>
              </a:rPr>
              <a:t>(fatty </a:t>
            </a:r>
            <a:r>
              <a:rPr sz="1800" dirty="0">
                <a:latin typeface="Verdana"/>
                <a:cs typeface="Verdana"/>
              </a:rPr>
              <a:t>acids) and a  </a:t>
            </a:r>
            <a:r>
              <a:rPr sz="1800" b="1" spc="-5" dirty="0">
                <a:latin typeface="Verdana"/>
                <a:cs typeface="Verdana"/>
              </a:rPr>
              <a:t>hydrophilic </a:t>
            </a:r>
            <a:r>
              <a:rPr sz="1800" spc="-5" dirty="0">
                <a:latin typeface="Verdana"/>
                <a:cs typeface="Verdana"/>
              </a:rPr>
              <a:t>head(phos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group)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9000" y="959824"/>
            <a:ext cx="2131695" cy="546100"/>
            <a:chOff x="1479000" y="959824"/>
            <a:chExt cx="2131695" cy="546100"/>
          </a:xfrm>
        </p:grpSpPr>
        <p:sp>
          <p:nvSpPr>
            <p:cNvPr id="3" name="object 3"/>
            <p:cNvSpPr/>
            <p:nvPr/>
          </p:nvSpPr>
          <p:spPr>
            <a:xfrm>
              <a:off x="1500250" y="981075"/>
              <a:ext cx="2089150" cy="503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00250" y="981075"/>
              <a:ext cx="2089150" cy="503555"/>
            </a:xfrm>
            <a:custGeom>
              <a:avLst/>
              <a:gdLst/>
              <a:ahLst/>
              <a:cxnLst/>
              <a:rect l="l" t="t" r="r" b="b"/>
              <a:pathLst>
                <a:path w="2089150" h="503555">
                  <a:moveTo>
                    <a:pt x="0" y="83820"/>
                  </a:moveTo>
                  <a:lnTo>
                    <a:pt x="6578" y="51220"/>
                  </a:lnTo>
                  <a:lnTo>
                    <a:pt x="24526" y="24574"/>
                  </a:lnTo>
                  <a:lnTo>
                    <a:pt x="51167" y="6596"/>
                  </a:lnTo>
                  <a:lnTo>
                    <a:pt x="83820" y="0"/>
                  </a:lnTo>
                  <a:lnTo>
                    <a:pt x="2005202" y="0"/>
                  </a:lnTo>
                  <a:lnTo>
                    <a:pt x="2037875" y="6596"/>
                  </a:lnTo>
                  <a:lnTo>
                    <a:pt x="2064559" y="24574"/>
                  </a:lnTo>
                  <a:lnTo>
                    <a:pt x="2082551" y="51220"/>
                  </a:lnTo>
                  <a:lnTo>
                    <a:pt x="2089150" y="83820"/>
                  </a:lnTo>
                  <a:lnTo>
                    <a:pt x="2089150" y="419353"/>
                  </a:lnTo>
                  <a:lnTo>
                    <a:pt x="2082551" y="452026"/>
                  </a:lnTo>
                  <a:lnTo>
                    <a:pt x="2064559" y="478710"/>
                  </a:lnTo>
                  <a:lnTo>
                    <a:pt x="2037875" y="496702"/>
                  </a:lnTo>
                  <a:lnTo>
                    <a:pt x="2005202" y="503300"/>
                  </a:lnTo>
                  <a:lnTo>
                    <a:pt x="83820" y="503300"/>
                  </a:lnTo>
                  <a:lnTo>
                    <a:pt x="51167" y="496702"/>
                  </a:lnTo>
                  <a:lnTo>
                    <a:pt x="24526" y="478710"/>
                  </a:lnTo>
                  <a:lnTo>
                    <a:pt x="6578" y="452026"/>
                  </a:lnTo>
                  <a:lnTo>
                    <a:pt x="0" y="419353"/>
                  </a:lnTo>
                  <a:lnTo>
                    <a:pt x="0" y="8382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96288" y="1035811"/>
            <a:ext cx="1496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0" dirty="0">
                <a:solidFill>
                  <a:srgbClr val="000000"/>
                </a:solidFill>
                <a:latin typeface="Verdana"/>
                <a:cs typeface="Verdana"/>
              </a:rPr>
              <a:t>Glycolipid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84420" y="1149096"/>
            <a:ext cx="3914140" cy="3662679"/>
            <a:chOff x="4884420" y="1149096"/>
            <a:chExt cx="3914140" cy="3662679"/>
          </a:xfrm>
        </p:grpSpPr>
        <p:sp>
          <p:nvSpPr>
            <p:cNvPr id="7" name="object 7"/>
            <p:cNvSpPr/>
            <p:nvPr/>
          </p:nvSpPr>
          <p:spPr>
            <a:xfrm>
              <a:off x="4884420" y="1149096"/>
              <a:ext cx="3913631" cy="36621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76825" y="1341501"/>
              <a:ext cx="3528949" cy="32781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68312" y="1868551"/>
            <a:ext cx="4464050" cy="203073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1440" marR="321945">
              <a:lnSpc>
                <a:spcPct val="100000"/>
              </a:lnSpc>
              <a:spcBef>
                <a:spcPts val="350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components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b="1" spc="-5" dirty="0">
                <a:latin typeface="Verdana"/>
                <a:cs typeface="Verdana"/>
              </a:rPr>
              <a:t>cell  membranes, </a:t>
            </a:r>
            <a:r>
              <a:rPr sz="1800" dirty="0">
                <a:latin typeface="Verdana"/>
                <a:cs typeface="Verdana"/>
              </a:rPr>
              <a:t>particularly </a:t>
            </a:r>
            <a:r>
              <a:rPr sz="1800" spc="-5" dirty="0">
                <a:latin typeface="Verdana"/>
                <a:cs typeface="Verdana"/>
              </a:rPr>
              <a:t>myelin  sheath </a:t>
            </a:r>
            <a:r>
              <a:rPr sz="1800" dirty="0">
                <a:latin typeface="Verdana"/>
                <a:cs typeface="Verdana"/>
              </a:rPr>
              <a:t>and chloroplast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membranes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91440" marR="896619">
              <a:lnSpc>
                <a:spcPct val="100000"/>
              </a:lnSpc>
              <a:tabLst>
                <a:tab pos="2084705" algn="l"/>
              </a:tabLst>
            </a:pPr>
            <a:r>
              <a:rPr sz="1800" b="1" spc="-5" dirty="0">
                <a:latin typeface="Verdana"/>
                <a:cs typeface="Verdana"/>
              </a:rPr>
              <a:t>CEREBROSIDE	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most  </a:t>
            </a:r>
            <a:r>
              <a:rPr sz="1800" spc="-5" dirty="0">
                <a:latin typeface="Verdana"/>
                <a:cs typeface="Verdana"/>
              </a:rPr>
              <a:t>simplest </a:t>
            </a:r>
            <a:r>
              <a:rPr sz="1800" dirty="0">
                <a:latin typeface="Verdana"/>
                <a:cs typeface="Verdana"/>
              </a:rPr>
              <a:t>form of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glycolipids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9937" y="521674"/>
            <a:ext cx="2132330" cy="547370"/>
            <a:chOff x="589937" y="521674"/>
            <a:chExt cx="2132330" cy="547370"/>
          </a:xfrm>
        </p:grpSpPr>
        <p:sp>
          <p:nvSpPr>
            <p:cNvPr id="3" name="object 3"/>
            <p:cNvSpPr/>
            <p:nvPr/>
          </p:nvSpPr>
          <p:spPr>
            <a:xfrm>
              <a:off x="611187" y="542925"/>
              <a:ext cx="2089213" cy="5048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187" y="542925"/>
              <a:ext cx="2089785" cy="504825"/>
            </a:xfrm>
            <a:custGeom>
              <a:avLst/>
              <a:gdLst/>
              <a:ahLst/>
              <a:cxnLst/>
              <a:rect l="l" t="t" r="r" b="b"/>
              <a:pathLst>
                <a:path w="2089785" h="504825">
                  <a:moveTo>
                    <a:pt x="0" y="84200"/>
                  </a:moveTo>
                  <a:lnTo>
                    <a:pt x="6611" y="51435"/>
                  </a:lnTo>
                  <a:lnTo>
                    <a:pt x="24642" y="24669"/>
                  </a:lnTo>
                  <a:lnTo>
                    <a:pt x="51386" y="6619"/>
                  </a:lnTo>
                  <a:lnTo>
                    <a:pt x="84137" y="0"/>
                  </a:lnTo>
                  <a:lnTo>
                    <a:pt x="2005012" y="0"/>
                  </a:lnTo>
                  <a:lnTo>
                    <a:pt x="2037778" y="6619"/>
                  </a:lnTo>
                  <a:lnTo>
                    <a:pt x="2064543" y="24669"/>
                  </a:lnTo>
                  <a:lnTo>
                    <a:pt x="2082593" y="51435"/>
                  </a:lnTo>
                  <a:lnTo>
                    <a:pt x="2089213" y="84200"/>
                  </a:lnTo>
                  <a:lnTo>
                    <a:pt x="2089213" y="420624"/>
                  </a:lnTo>
                  <a:lnTo>
                    <a:pt x="2082593" y="453389"/>
                  </a:lnTo>
                  <a:lnTo>
                    <a:pt x="2064543" y="480155"/>
                  </a:lnTo>
                  <a:lnTo>
                    <a:pt x="2037778" y="498205"/>
                  </a:lnTo>
                  <a:lnTo>
                    <a:pt x="2005012" y="504825"/>
                  </a:lnTo>
                  <a:lnTo>
                    <a:pt x="84137" y="504825"/>
                  </a:lnTo>
                  <a:lnTo>
                    <a:pt x="51386" y="498205"/>
                  </a:lnTo>
                  <a:lnTo>
                    <a:pt x="24642" y="480155"/>
                  </a:lnTo>
                  <a:lnTo>
                    <a:pt x="6611" y="453389"/>
                  </a:lnTo>
                  <a:lnTo>
                    <a:pt x="0" y="420624"/>
                  </a:lnTo>
                  <a:lnTo>
                    <a:pt x="0" y="8420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6790" y="598423"/>
            <a:ext cx="1736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000000"/>
                </a:solidFill>
                <a:latin typeface="Verdana"/>
                <a:cs typeface="Verdana"/>
              </a:rPr>
              <a:t>Lipoprotein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7537" y="1196975"/>
            <a:ext cx="7988300" cy="3416300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0805" marR="2014855">
              <a:lnSpc>
                <a:spcPct val="100000"/>
              </a:lnSpc>
              <a:spcBef>
                <a:spcPts val="350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contain </a:t>
            </a:r>
            <a:r>
              <a:rPr sz="1800" spc="-5" dirty="0">
                <a:latin typeface="Verdana"/>
                <a:cs typeface="Verdana"/>
              </a:rPr>
              <a:t>lipids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proteins </a:t>
            </a:r>
            <a:r>
              <a:rPr sz="1800" spc="5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their molecules.  They </a:t>
            </a:r>
            <a:r>
              <a:rPr sz="1800" dirty="0">
                <a:latin typeface="Verdana"/>
                <a:cs typeface="Verdana"/>
              </a:rPr>
              <a:t>are main </a:t>
            </a:r>
            <a:r>
              <a:rPr sz="1800" spc="-5" dirty="0">
                <a:latin typeface="Verdana"/>
                <a:cs typeface="Verdana"/>
              </a:rPr>
              <a:t>constituent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membranes.</a:t>
            </a:r>
            <a:endParaRPr sz="1800">
              <a:latin typeface="Verdana"/>
              <a:cs typeface="Verdana"/>
            </a:endParaRPr>
          </a:p>
          <a:p>
            <a:pPr marL="9080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found in milk and </a:t>
            </a:r>
            <a:r>
              <a:rPr sz="1800" spc="-5" dirty="0">
                <a:latin typeface="Verdana"/>
                <a:cs typeface="Verdana"/>
              </a:rPr>
              <a:t>Egg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yolk.</a:t>
            </a:r>
            <a:endParaRPr sz="1800">
              <a:latin typeface="Verdana"/>
              <a:cs typeface="Verdana"/>
            </a:endParaRPr>
          </a:p>
          <a:p>
            <a:pPr marL="90805" marR="1240155">
              <a:lnSpc>
                <a:spcPct val="200000"/>
              </a:lnSpc>
            </a:pPr>
            <a:r>
              <a:rPr sz="1800" spc="-5" dirty="0">
                <a:latin typeface="Verdana"/>
                <a:cs typeface="Verdana"/>
              </a:rPr>
              <a:t>Lipids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10" dirty="0">
                <a:latin typeface="Verdana"/>
                <a:cs typeface="Verdana"/>
              </a:rPr>
              <a:t>transported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blood </a:t>
            </a:r>
            <a:r>
              <a:rPr sz="1800" dirty="0">
                <a:latin typeface="Verdana"/>
                <a:cs typeface="Verdana"/>
              </a:rPr>
              <a:t>and lymph as </a:t>
            </a:r>
            <a:r>
              <a:rPr sz="1800" spc="-5" dirty="0">
                <a:latin typeface="Verdana"/>
                <a:cs typeface="Verdana"/>
              </a:rPr>
              <a:t>lipoproteins.  </a:t>
            </a:r>
            <a:r>
              <a:rPr sz="1800" dirty="0">
                <a:latin typeface="Verdana"/>
                <a:cs typeface="Verdana"/>
              </a:rPr>
              <a:t>5 </a:t>
            </a:r>
            <a:r>
              <a:rPr sz="1800" spc="-10" dirty="0">
                <a:latin typeface="Verdana"/>
                <a:cs typeface="Verdana"/>
              </a:rPr>
              <a:t>types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lipoproteins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  <a:p>
            <a:pPr marL="641350" indent="-309880">
              <a:lnSpc>
                <a:spcPct val="100000"/>
              </a:lnSpc>
              <a:buAutoNum type="arabicPeriod"/>
              <a:tabLst>
                <a:tab pos="641985" algn="l"/>
              </a:tabLst>
            </a:pPr>
            <a:r>
              <a:rPr sz="1800" dirty="0">
                <a:latin typeface="Verdana"/>
                <a:cs typeface="Verdana"/>
              </a:rPr>
              <a:t>chylomicrons</a:t>
            </a:r>
            <a:endParaRPr sz="1800">
              <a:latin typeface="Verdana"/>
              <a:cs typeface="Verdana"/>
            </a:endParaRPr>
          </a:p>
          <a:p>
            <a:pPr marL="641350" indent="-309880">
              <a:lnSpc>
                <a:spcPct val="100000"/>
              </a:lnSpc>
              <a:buAutoNum type="arabicPeriod"/>
              <a:tabLst>
                <a:tab pos="641985" algn="l"/>
              </a:tabLst>
            </a:pPr>
            <a:r>
              <a:rPr sz="1800" spc="-5" dirty="0">
                <a:latin typeface="Verdana"/>
                <a:cs typeface="Verdana"/>
              </a:rPr>
              <a:t>VLDL</a:t>
            </a:r>
            <a:endParaRPr sz="1800">
              <a:latin typeface="Verdana"/>
              <a:cs typeface="Verdana"/>
            </a:endParaRPr>
          </a:p>
          <a:p>
            <a:pPr marL="641350" indent="-30988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41985" algn="l"/>
              </a:tabLst>
            </a:pPr>
            <a:r>
              <a:rPr sz="1800" dirty="0">
                <a:latin typeface="Verdana"/>
                <a:cs typeface="Verdana"/>
              </a:rPr>
              <a:t>LDL</a:t>
            </a:r>
            <a:endParaRPr sz="1800">
              <a:latin typeface="Verdana"/>
              <a:cs typeface="Verdana"/>
            </a:endParaRPr>
          </a:p>
          <a:p>
            <a:pPr marL="641350" indent="-309880">
              <a:lnSpc>
                <a:spcPct val="100000"/>
              </a:lnSpc>
              <a:buAutoNum type="arabicPeriod"/>
              <a:tabLst>
                <a:tab pos="641985" algn="l"/>
              </a:tabLst>
            </a:pPr>
            <a:r>
              <a:rPr sz="1800" dirty="0">
                <a:latin typeface="Verdana"/>
                <a:cs typeface="Verdana"/>
              </a:rPr>
              <a:t>HDL</a:t>
            </a:r>
            <a:endParaRPr sz="1800">
              <a:latin typeface="Verdana"/>
              <a:cs typeface="Verdana"/>
            </a:endParaRPr>
          </a:p>
          <a:p>
            <a:pPr marL="641350" indent="-309880">
              <a:lnSpc>
                <a:spcPct val="100000"/>
              </a:lnSpc>
              <a:buAutoNum type="arabicPeriod"/>
              <a:tabLst>
                <a:tab pos="641985" algn="l"/>
              </a:tabLst>
            </a:pPr>
            <a:r>
              <a:rPr sz="1800" spc="-5" dirty="0">
                <a:latin typeface="Verdana"/>
                <a:cs typeface="Verdana"/>
              </a:rPr>
              <a:t>Free fatty </a:t>
            </a:r>
            <a:r>
              <a:rPr sz="1800" dirty="0">
                <a:latin typeface="Verdana"/>
                <a:cs typeface="Verdana"/>
              </a:rPr>
              <a:t>acid albumin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complex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4037" y="645499"/>
            <a:ext cx="2491105" cy="750570"/>
            <a:chOff x="374037" y="645499"/>
            <a:chExt cx="2491105" cy="750570"/>
          </a:xfrm>
        </p:grpSpPr>
        <p:sp>
          <p:nvSpPr>
            <p:cNvPr id="3" name="object 3"/>
            <p:cNvSpPr/>
            <p:nvPr/>
          </p:nvSpPr>
          <p:spPr>
            <a:xfrm>
              <a:off x="395287" y="666750"/>
              <a:ext cx="2447988" cy="7080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5287" y="666750"/>
              <a:ext cx="2448560" cy="708025"/>
            </a:xfrm>
            <a:custGeom>
              <a:avLst/>
              <a:gdLst/>
              <a:ahLst/>
              <a:cxnLst/>
              <a:rect l="l" t="t" r="r" b="b"/>
              <a:pathLst>
                <a:path w="2448560" h="708025">
                  <a:moveTo>
                    <a:pt x="0" y="117983"/>
                  </a:moveTo>
                  <a:lnTo>
                    <a:pt x="9273" y="72062"/>
                  </a:lnTo>
                  <a:lnTo>
                    <a:pt x="34563" y="34559"/>
                  </a:lnTo>
                  <a:lnTo>
                    <a:pt x="72073" y="9272"/>
                  </a:lnTo>
                  <a:lnTo>
                    <a:pt x="118008" y="0"/>
                  </a:lnTo>
                  <a:lnTo>
                    <a:pt x="2329878" y="0"/>
                  </a:lnTo>
                  <a:lnTo>
                    <a:pt x="2375816" y="9272"/>
                  </a:lnTo>
                  <a:lnTo>
                    <a:pt x="2413349" y="34559"/>
                  </a:lnTo>
                  <a:lnTo>
                    <a:pt x="2438642" y="72062"/>
                  </a:lnTo>
                  <a:lnTo>
                    <a:pt x="2447861" y="117983"/>
                  </a:lnTo>
                  <a:lnTo>
                    <a:pt x="2447988" y="590041"/>
                  </a:lnTo>
                  <a:lnTo>
                    <a:pt x="2438695" y="635962"/>
                  </a:lnTo>
                  <a:lnTo>
                    <a:pt x="2413365" y="673465"/>
                  </a:lnTo>
                  <a:lnTo>
                    <a:pt x="2375818" y="698752"/>
                  </a:lnTo>
                  <a:lnTo>
                    <a:pt x="2329878" y="708025"/>
                  </a:lnTo>
                  <a:lnTo>
                    <a:pt x="118008" y="708025"/>
                  </a:lnTo>
                  <a:lnTo>
                    <a:pt x="72073" y="698752"/>
                  </a:lnTo>
                  <a:lnTo>
                    <a:pt x="34563" y="673465"/>
                  </a:lnTo>
                  <a:lnTo>
                    <a:pt x="9273" y="635962"/>
                  </a:lnTo>
                  <a:lnTo>
                    <a:pt x="0" y="590041"/>
                  </a:lnTo>
                  <a:lnTo>
                    <a:pt x="0" y="117983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5052" y="640791"/>
            <a:ext cx="14281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r>
              <a:rPr sz="2400" b="0" spc="-10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2400" b="0" spc="-5" dirty="0">
                <a:solidFill>
                  <a:srgbClr val="000000"/>
                </a:solidFill>
                <a:latin typeface="Verdana"/>
                <a:cs typeface="Verdana"/>
              </a:rPr>
              <a:t>RIV</a:t>
            </a:r>
            <a:r>
              <a:rPr sz="2400" b="0" spc="-15" dirty="0">
                <a:solidFill>
                  <a:srgbClr val="000000"/>
                </a:solidFill>
                <a:latin typeface="Verdana"/>
                <a:cs typeface="Verdana"/>
              </a:rPr>
              <a:t>E</a:t>
            </a: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D</a:t>
            </a:r>
            <a:endParaRPr sz="2400">
              <a:latin typeface="Verdana"/>
              <a:cs typeface="Verdana"/>
            </a:endParaRPr>
          </a:p>
          <a:p>
            <a:pPr marL="187325">
              <a:lnSpc>
                <a:spcPct val="100000"/>
              </a:lnSpc>
            </a:pPr>
            <a:r>
              <a:rPr sz="2400" b="0" dirty="0">
                <a:solidFill>
                  <a:srgbClr val="000000"/>
                </a:solidFill>
                <a:latin typeface="Verdana"/>
                <a:cs typeface="Verdana"/>
              </a:rPr>
              <a:t>LIPIDS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97200" y="523875"/>
            <a:ext cx="5641975" cy="923925"/>
          </a:xfrm>
          <a:prstGeom prst="rect">
            <a:avLst/>
          </a:prstGeom>
          <a:solidFill>
            <a:srgbClr val="FFFFFF"/>
          </a:solidFill>
          <a:ln w="42500">
            <a:solidFill>
              <a:srgbClr val="9F2936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170815" marR="427990" indent="-79375">
              <a:lnSpc>
                <a:spcPct val="100000"/>
              </a:lnSpc>
              <a:spcBef>
                <a:spcPts val="345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derivatives obtained </a:t>
            </a:r>
            <a:r>
              <a:rPr sz="1800" dirty="0">
                <a:latin typeface="Verdana"/>
                <a:cs typeface="Verdana"/>
              </a:rPr>
              <a:t>on </a:t>
            </a:r>
            <a:r>
              <a:rPr sz="1800" spc="-5" dirty="0">
                <a:latin typeface="Verdana"/>
                <a:cs typeface="Verdana"/>
              </a:rPr>
              <a:t>the  hydrolysis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simple and complex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lipids.</a:t>
            </a:r>
            <a:endParaRPr sz="1800"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e.g. </a:t>
            </a:r>
            <a:r>
              <a:rPr sz="1800" b="1" spc="-5" dirty="0">
                <a:latin typeface="Verdana"/>
                <a:cs typeface="Verdana"/>
              </a:rPr>
              <a:t>steroids, terpenes </a:t>
            </a:r>
            <a:r>
              <a:rPr sz="1800" b="1" dirty="0">
                <a:latin typeface="Verdana"/>
                <a:cs typeface="Verdana"/>
              </a:rPr>
              <a:t>and</a:t>
            </a:r>
            <a:r>
              <a:rPr sz="1800" b="1" spc="1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prostaglandins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29664" y="1715452"/>
            <a:ext cx="1916430" cy="547370"/>
            <a:chOff x="1129664" y="1715452"/>
            <a:chExt cx="1916430" cy="547370"/>
          </a:xfrm>
        </p:grpSpPr>
        <p:sp>
          <p:nvSpPr>
            <p:cNvPr id="8" name="object 8"/>
            <p:cNvSpPr/>
            <p:nvPr/>
          </p:nvSpPr>
          <p:spPr>
            <a:xfrm>
              <a:off x="1150937" y="1736724"/>
              <a:ext cx="1873313" cy="5048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50937" y="1736724"/>
              <a:ext cx="1873885" cy="504825"/>
            </a:xfrm>
            <a:custGeom>
              <a:avLst/>
              <a:gdLst/>
              <a:ahLst/>
              <a:cxnLst/>
              <a:rect l="l" t="t" r="r" b="b"/>
              <a:pathLst>
                <a:path w="1873885" h="504825">
                  <a:moveTo>
                    <a:pt x="0" y="84200"/>
                  </a:moveTo>
                  <a:lnTo>
                    <a:pt x="6611" y="51435"/>
                  </a:lnTo>
                  <a:lnTo>
                    <a:pt x="24642" y="24669"/>
                  </a:lnTo>
                  <a:lnTo>
                    <a:pt x="51386" y="6619"/>
                  </a:lnTo>
                  <a:lnTo>
                    <a:pt x="84137" y="0"/>
                  </a:lnTo>
                  <a:lnTo>
                    <a:pt x="1789112" y="0"/>
                  </a:lnTo>
                  <a:lnTo>
                    <a:pt x="1821878" y="6619"/>
                  </a:lnTo>
                  <a:lnTo>
                    <a:pt x="1848643" y="24669"/>
                  </a:lnTo>
                  <a:lnTo>
                    <a:pt x="1866693" y="51435"/>
                  </a:lnTo>
                  <a:lnTo>
                    <a:pt x="1873313" y="84200"/>
                  </a:lnTo>
                  <a:lnTo>
                    <a:pt x="1873313" y="420624"/>
                  </a:lnTo>
                  <a:lnTo>
                    <a:pt x="1866693" y="453389"/>
                  </a:lnTo>
                  <a:lnTo>
                    <a:pt x="1848643" y="480155"/>
                  </a:lnTo>
                  <a:lnTo>
                    <a:pt x="1821878" y="498205"/>
                  </a:lnTo>
                  <a:lnTo>
                    <a:pt x="1789112" y="504825"/>
                  </a:lnTo>
                  <a:lnTo>
                    <a:pt x="84137" y="504825"/>
                  </a:lnTo>
                  <a:lnTo>
                    <a:pt x="51386" y="498205"/>
                  </a:lnTo>
                  <a:lnTo>
                    <a:pt x="24642" y="480155"/>
                  </a:lnTo>
                  <a:lnTo>
                    <a:pt x="6611" y="453389"/>
                  </a:lnTo>
                  <a:lnTo>
                    <a:pt x="0" y="420624"/>
                  </a:lnTo>
                  <a:lnTo>
                    <a:pt x="0" y="8420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24761" y="1792351"/>
            <a:ext cx="1123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Verdana"/>
                <a:cs typeface="Verdana"/>
              </a:rPr>
              <a:t>Ster</a:t>
            </a:r>
            <a:r>
              <a:rPr sz="2400" spc="-10" dirty="0">
                <a:latin typeface="Verdana"/>
                <a:cs typeface="Verdana"/>
              </a:rPr>
              <a:t>o</a:t>
            </a:r>
            <a:r>
              <a:rPr sz="2400" spc="-5" dirty="0">
                <a:latin typeface="Verdana"/>
                <a:cs typeface="Verdana"/>
              </a:rPr>
              <a:t>id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74528" y="1715452"/>
            <a:ext cx="4652645" cy="4290695"/>
            <a:chOff x="3974528" y="1715452"/>
            <a:chExt cx="4652645" cy="4290695"/>
          </a:xfrm>
        </p:grpSpPr>
        <p:sp>
          <p:nvSpPr>
            <p:cNvPr id="12" name="object 12"/>
            <p:cNvSpPr/>
            <p:nvPr/>
          </p:nvSpPr>
          <p:spPr>
            <a:xfrm>
              <a:off x="3995800" y="1736724"/>
              <a:ext cx="4610100" cy="4248150"/>
            </a:xfrm>
            <a:custGeom>
              <a:avLst/>
              <a:gdLst/>
              <a:ahLst/>
              <a:cxnLst/>
              <a:rect l="l" t="t" r="r" b="b"/>
              <a:pathLst>
                <a:path w="4610100" h="4248150">
                  <a:moveTo>
                    <a:pt x="4610100" y="0"/>
                  </a:moveTo>
                  <a:lnTo>
                    <a:pt x="0" y="0"/>
                  </a:lnTo>
                  <a:lnTo>
                    <a:pt x="0" y="4248150"/>
                  </a:lnTo>
                  <a:lnTo>
                    <a:pt x="4610100" y="4248150"/>
                  </a:lnTo>
                  <a:lnTo>
                    <a:pt x="4610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95800" y="1736724"/>
              <a:ext cx="4610100" cy="4248150"/>
            </a:xfrm>
            <a:custGeom>
              <a:avLst/>
              <a:gdLst/>
              <a:ahLst/>
              <a:cxnLst/>
              <a:rect l="l" t="t" r="r" b="b"/>
              <a:pathLst>
                <a:path w="4610100" h="4248150">
                  <a:moveTo>
                    <a:pt x="0" y="4248150"/>
                  </a:moveTo>
                  <a:lnTo>
                    <a:pt x="4610100" y="4248150"/>
                  </a:lnTo>
                  <a:lnTo>
                    <a:pt x="4610100" y="0"/>
                  </a:lnTo>
                  <a:lnTo>
                    <a:pt x="0" y="0"/>
                  </a:lnTo>
                  <a:lnTo>
                    <a:pt x="0" y="424815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74921" y="1768602"/>
            <a:ext cx="44424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 steroids do </a:t>
            </a:r>
            <a:r>
              <a:rPr sz="1800" dirty="0">
                <a:latin typeface="Verdana"/>
                <a:cs typeface="Verdana"/>
              </a:rPr>
              <a:t>not contain </a:t>
            </a:r>
            <a:r>
              <a:rPr sz="1800" spc="-5" dirty="0">
                <a:latin typeface="Verdana"/>
                <a:cs typeface="Verdana"/>
              </a:rPr>
              <a:t>fatty </a:t>
            </a:r>
            <a:r>
              <a:rPr sz="1800" dirty="0">
                <a:latin typeface="Verdana"/>
                <a:cs typeface="Verdana"/>
              </a:rPr>
              <a:t>acids  </a:t>
            </a:r>
            <a:r>
              <a:rPr sz="1800" spc="-5" dirty="0">
                <a:latin typeface="Verdana"/>
                <a:cs typeface="Verdana"/>
              </a:rPr>
              <a:t>but </a:t>
            </a:r>
            <a:r>
              <a:rPr sz="1800" dirty="0">
                <a:latin typeface="Verdana"/>
                <a:cs typeface="Verdana"/>
              </a:rPr>
              <a:t>are included in lipids as </a:t>
            </a: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spc="-10" dirty="0">
                <a:latin typeface="Verdana"/>
                <a:cs typeface="Verdana"/>
              </a:rPr>
              <a:t>have  fat-like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properties.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74921" y="2866135"/>
            <a:ext cx="4436745" cy="304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0504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They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made </a:t>
            </a:r>
            <a:r>
              <a:rPr sz="1800" dirty="0">
                <a:latin typeface="Verdana"/>
                <a:cs typeface="Verdana"/>
              </a:rPr>
              <a:t>up of 4 fused </a:t>
            </a:r>
            <a:r>
              <a:rPr sz="1800" spc="-5" dirty="0">
                <a:latin typeface="Verdana"/>
                <a:cs typeface="Verdana"/>
              </a:rPr>
              <a:t>carbon  </a:t>
            </a:r>
            <a:r>
              <a:rPr sz="1800" dirty="0">
                <a:latin typeface="Verdana"/>
                <a:cs typeface="Verdana"/>
              </a:rPr>
              <a:t>rings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Verdana"/>
              <a:cs typeface="Verdana"/>
            </a:endParaRPr>
          </a:p>
          <a:p>
            <a:pPr marL="12700" marR="72326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Cholesterol, </a:t>
            </a:r>
            <a:r>
              <a:rPr sz="1800" spc="5" dirty="0">
                <a:latin typeface="Verdana"/>
                <a:cs typeface="Verdana"/>
              </a:rPr>
              <a:t>Vit </a:t>
            </a:r>
            <a:r>
              <a:rPr sz="1800" spc="-25" dirty="0">
                <a:latin typeface="Verdana"/>
                <a:cs typeface="Verdana"/>
              </a:rPr>
              <a:t>D, </a:t>
            </a:r>
            <a:r>
              <a:rPr sz="1800" spc="-5" dirty="0">
                <a:latin typeface="Verdana"/>
                <a:cs typeface="Verdana"/>
              </a:rPr>
              <a:t>testosterone,  adrenocortical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hormones.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most common </a:t>
            </a:r>
            <a:r>
              <a:rPr sz="1800" spc="-5" dirty="0">
                <a:latin typeface="Verdana"/>
                <a:cs typeface="Verdana"/>
              </a:rPr>
              <a:t>steroids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Verdana"/>
                <a:cs typeface="Verdana"/>
              </a:rPr>
              <a:t>STEROLS.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Common sterols are </a:t>
            </a:r>
            <a:r>
              <a:rPr sz="1800" b="1" dirty="0">
                <a:latin typeface="Verdana"/>
                <a:cs typeface="Verdana"/>
              </a:rPr>
              <a:t>Cholesterol</a:t>
            </a:r>
            <a:r>
              <a:rPr sz="1800" b="1" spc="-55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and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Verdana"/>
                <a:cs typeface="Verdana"/>
              </a:rPr>
              <a:t>ergosterol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02692" y="2229611"/>
            <a:ext cx="3769360" cy="3947160"/>
            <a:chOff x="202692" y="2229611"/>
            <a:chExt cx="3769360" cy="3947160"/>
          </a:xfrm>
        </p:grpSpPr>
        <p:sp>
          <p:nvSpPr>
            <p:cNvPr id="17" name="object 17"/>
            <p:cNvSpPr/>
            <p:nvPr/>
          </p:nvSpPr>
          <p:spPr>
            <a:xfrm>
              <a:off x="202692" y="2229611"/>
              <a:ext cx="3768852" cy="39471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5287" y="2421000"/>
              <a:ext cx="3384550" cy="35638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499" y="528024"/>
            <a:ext cx="1914525" cy="546100"/>
            <a:chOff x="518499" y="528024"/>
            <a:chExt cx="1914525" cy="546100"/>
          </a:xfrm>
        </p:grpSpPr>
        <p:sp>
          <p:nvSpPr>
            <p:cNvPr id="3" name="object 3"/>
            <p:cNvSpPr/>
            <p:nvPr/>
          </p:nvSpPr>
          <p:spPr>
            <a:xfrm>
              <a:off x="539750" y="549275"/>
              <a:ext cx="1871726" cy="503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9750" y="549275"/>
              <a:ext cx="1871980" cy="503555"/>
            </a:xfrm>
            <a:custGeom>
              <a:avLst/>
              <a:gdLst/>
              <a:ahLst/>
              <a:cxnLst/>
              <a:rect l="l" t="t" r="r" b="b"/>
              <a:pathLst>
                <a:path w="1871980" h="503555">
                  <a:moveTo>
                    <a:pt x="0" y="83820"/>
                  </a:moveTo>
                  <a:lnTo>
                    <a:pt x="6591" y="51220"/>
                  </a:lnTo>
                  <a:lnTo>
                    <a:pt x="24566" y="24574"/>
                  </a:lnTo>
                  <a:lnTo>
                    <a:pt x="51226" y="6596"/>
                  </a:lnTo>
                  <a:lnTo>
                    <a:pt x="83870" y="0"/>
                  </a:lnTo>
                  <a:lnTo>
                    <a:pt x="1787779" y="0"/>
                  </a:lnTo>
                  <a:lnTo>
                    <a:pt x="1820451" y="6596"/>
                  </a:lnTo>
                  <a:lnTo>
                    <a:pt x="1847135" y="24574"/>
                  </a:lnTo>
                  <a:lnTo>
                    <a:pt x="1865127" y="51220"/>
                  </a:lnTo>
                  <a:lnTo>
                    <a:pt x="1871726" y="83820"/>
                  </a:lnTo>
                  <a:lnTo>
                    <a:pt x="1871726" y="419353"/>
                  </a:lnTo>
                  <a:lnTo>
                    <a:pt x="1865127" y="452026"/>
                  </a:lnTo>
                  <a:lnTo>
                    <a:pt x="1847135" y="478710"/>
                  </a:lnTo>
                  <a:lnTo>
                    <a:pt x="1820451" y="496702"/>
                  </a:lnTo>
                  <a:lnTo>
                    <a:pt x="1787779" y="503300"/>
                  </a:lnTo>
                  <a:lnTo>
                    <a:pt x="83870" y="503300"/>
                  </a:lnTo>
                  <a:lnTo>
                    <a:pt x="51226" y="496702"/>
                  </a:lnTo>
                  <a:lnTo>
                    <a:pt x="24566" y="478710"/>
                  </a:lnTo>
                  <a:lnTo>
                    <a:pt x="6591" y="452026"/>
                  </a:lnTo>
                  <a:lnTo>
                    <a:pt x="0" y="419353"/>
                  </a:lnTo>
                  <a:lnTo>
                    <a:pt x="0" y="83820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6427" y="603884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40" dirty="0">
                <a:solidFill>
                  <a:srgbClr val="000000"/>
                </a:solidFill>
                <a:latin typeface="Verdana"/>
                <a:cs typeface="Verdana"/>
              </a:rPr>
              <a:t>Terpenes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96287" y="1175597"/>
            <a:ext cx="8030845" cy="2905125"/>
            <a:chOff x="596287" y="1175597"/>
            <a:chExt cx="8030845" cy="2905125"/>
          </a:xfrm>
        </p:grpSpPr>
        <p:sp>
          <p:nvSpPr>
            <p:cNvPr id="7" name="object 7"/>
            <p:cNvSpPr/>
            <p:nvPr/>
          </p:nvSpPr>
          <p:spPr>
            <a:xfrm>
              <a:off x="617537" y="1196847"/>
              <a:ext cx="7988300" cy="2862580"/>
            </a:xfrm>
            <a:custGeom>
              <a:avLst/>
              <a:gdLst/>
              <a:ahLst/>
              <a:cxnLst/>
              <a:rect l="l" t="t" r="r" b="b"/>
              <a:pathLst>
                <a:path w="7988300" h="2862579">
                  <a:moveTo>
                    <a:pt x="7988300" y="0"/>
                  </a:moveTo>
                  <a:lnTo>
                    <a:pt x="0" y="0"/>
                  </a:lnTo>
                  <a:lnTo>
                    <a:pt x="0" y="2862326"/>
                  </a:lnTo>
                  <a:lnTo>
                    <a:pt x="7988300" y="2862326"/>
                  </a:lnTo>
                  <a:lnTo>
                    <a:pt x="7988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7537" y="1196847"/>
              <a:ext cx="7988300" cy="2862580"/>
            </a:xfrm>
            <a:custGeom>
              <a:avLst/>
              <a:gdLst/>
              <a:ahLst/>
              <a:cxnLst/>
              <a:rect l="l" t="t" r="r" b="b"/>
              <a:pathLst>
                <a:path w="7988300" h="2862579">
                  <a:moveTo>
                    <a:pt x="0" y="2862326"/>
                  </a:moveTo>
                  <a:lnTo>
                    <a:pt x="7988300" y="2862326"/>
                  </a:lnTo>
                  <a:lnTo>
                    <a:pt x="7988300" y="0"/>
                  </a:lnTo>
                  <a:lnTo>
                    <a:pt x="0" y="0"/>
                  </a:lnTo>
                  <a:lnTo>
                    <a:pt x="0" y="2862326"/>
                  </a:lnTo>
                  <a:close/>
                </a:path>
              </a:pathLst>
            </a:custGeom>
            <a:ln w="425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96264" y="1228725"/>
            <a:ext cx="719137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Verdana"/>
                <a:cs typeface="Verdana"/>
              </a:rPr>
              <a:t>Terpenes </a:t>
            </a:r>
            <a:r>
              <a:rPr sz="1800" dirty="0">
                <a:latin typeface="Verdana"/>
                <a:cs typeface="Verdana"/>
              </a:rPr>
              <a:t>are a major </a:t>
            </a:r>
            <a:r>
              <a:rPr sz="1800" spc="-5" dirty="0">
                <a:latin typeface="Verdana"/>
                <a:cs typeface="Verdana"/>
              </a:rPr>
              <a:t>component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essential </a:t>
            </a:r>
            <a:r>
              <a:rPr sz="1800" dirty="0">
                <a:latin typeface="Verdana"/>
                <a:cs typeface="Verdana"/>
              </a:rPr>
              <a:t>oils </a:t>
            </a:r>
            <a:r>
              <a:rPr sz="1800" spc="-5" dirty="0">
                <a:latin typeface="Verdana"/>
                <a:cs typeface="Verdana"/>
              </a:rPr>
              <a:t>produced by  plants. They give </a:t>
            </a:r>
            <a:r>
              <a:rPr sz="1800" spc="-10" dirty="0">
                <a:latin typeface="Verdana"/>
                <a:cs typeface="Verdana"/>
              </a:rPr>
              <a:t>fragrance </a:t>
            </a:r>
            <a:r>
              <a:rPr sz="1800" spc="-5" dirty="0">
                <a:latin typeface="Verdana"/>
                <a:cs typeface="Verdana"/>
              </a:rPr>
              <a:t>to the plant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parts.</a:t>
            </a:r>
            <a:endParaRPr sz="1800">
              <a:latin typeface="Verdana"/>
              <a:cs typeface="Verdana"/>
            </a:endParaRPr>
          </a:p>
          <a:p>
            <a:pPr marL="12700" marR="590550">
              <a:lnSpc>
                <a:spcPct val="200000"/>
              </a:lnSpc>
            </a:pPr>
            <a:r>
              <a:rPr sz="1800" dirty="0">
                <a:latin typeface="Verdana"/>
                <a:cs typeface="Verdana"/>
              </a:rPr>
              <a:t>Vitamins A, E and K contain a </a:t>
            </a:r>
            <a:r>
              <a:rPr sz="1800" spc="-5" dirty="0">
                <a:latin typeface="Verdana"/>
                <a:cs typeface="Verdana"/>
              </a:rPr>
              <a:t>terpenoid </a:t>
            </a:r>
            <a:r>
              <a:rPr sz="1800" dirty="0">
                <a:latin typeface="Verdana"/>
                <a:cs typeface="Verdana"/>
              </a:rPr>
              <a:t>called </a:t>
            </a:r>
            <a:r>
              <a:rPr sz="1800" b="1" spc="-5" dirty="0">
                <a:latin typeface="Verdana"/>
                <a:cs typeface="Verdana"/>
              </a:rPr>
              <a:t>phytol  </a:t>
            </a:r>
            <a:r>
              <a:rPr sz="1800" b="1" dirty="0">
                <a:latin typeface="Verdana"/>
                <a:cs typeface="Verdana"/>
              </a:rPr>
              <a:t>Carotenoid </a:t>
            </a:r>
            <a:r>
              <a:rPr sz="1800" spc="-5" dirty="0">
                <a:latin typeface="Verdana"/>
                <a:cs typeface="Verdana"/>
              </a:rPr>
              <a:t>pigment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precursor </a:t>
            </a:r>
            <a:r>
              <a:rPr sz="1800" dirty="0">
                <a:latin typeface="Verdana"/>
                <a:cs typeface="Verdana"/>
              </a:rPr>
              <a:t>for Vitamin A  </a:t>
            </a:r>
            <a:r>
              <a:rPr sz="1800" b="1" dirty="0">
                <a:latin typeface="Verdana"/>
                <a:cs typeface="Verdana"/>
              </a:rPr>
              <a:t>Lycopene</a:t>
            </a:r>
            <a:r>
              <a:rPr sz="1800" dirty="0">
                <a:latin typeface="Verdana"/>
                <a:cs typeface="Verdana"/>
              </a:rPr>
              <a:t>, a </a:t>
            </a:r>
            <a:r>
              <a:rPr sz="1800" spc="-5" dirty="0">
                <a:latin typeface="Verdana"/>
                <a:cs typeface="Verdana"/>
              </a:rPr>
              <a:t>pigment present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tomatoes </a:t>
            </a:r>
            <a:r>
              <a:rPr sz="1800" dirty="0">
                <a:latin typeface="Verdana"/>
                <a:cs typeface="Verdana"/>
              </a:rPr>
              <a:t>is a </a:t>
            </a:r>
            <a:r>
              <a:rPr sz="1800" spc="-5" dirty="0">
                <a:latin typeface="Verdana"/>
                <a:cs typeface="Verdana"/>
              </a:rPr>
              <a:t>terpenoid  </a:t>
            </a:r>
            <a:r>
              <a:rPr sz="1800" b="1" spc="-5" dirty="0">
                <a:latin typeface="Verdana"/>
                <a:cs typeface="Verdana"/>
              </a:rPr>
              <a:t>Gibberellin</a:t>
            </a:r>
            <a:r>
              <a:rPr sz="1800" spc="-5" dirty="0">
                <a:latin typeface="Verdana"/>
                <a:cs typeface="Verdana"/>
              </a:rPr>
              <a:t>s, the plant </a:t>
            </a:r>
            <a:r>
              <a:rPr sz="1800" dirty="0">
                <a:latin typeface="Verdana"/>
                <a:cs typeface="Verdana"/>
              </a:rPr>
              <a:t>hormone is also a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terpene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650" y="980947"/>
            <a:ext cx="5016500" cy="3671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00626" y="4994275"/>
            <a:ext cx="4105275" cy="584200"/>
          </a:xfrm>
          <a:prstGeom prst="rect">
            <a:avLst/>
          </a:prstGeom>
          <a:solidFill>
            <a:srgbClr val="FFFFFF"/>
          </a:solidFill>
          <a:ln w="42500">
            <a:solidFill>
              <a:srgbClr val="1B577B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65"/>
              </a:spcBef>
            </a:pPr>
            <a:r>
              <a:rPr sz="3200" dirty="0">
                <a:solidFill>
                  <a:srgbClr val="0D2C3D"/>
                </a:solidFill>
                <a:latin typeface="Times New Roman"/>
                <a:cs typeface="Times New Roman"/>
              </a:rPr>
              <a:t>ENZYMES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555116"/>
            <a:ext cx="8069580" cy="4847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>
              <a:lnSpc>
                <a:spcPct val="158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Enzymes </a:t>
            </a:r>
            <a:r>
              <a:rPr sz="1800" dirty="0">
                <a:latin typeface="Verdana"/>
                <a:cs typeface="Verdana"/>
              </a:rPr>
              <a:t>are a </a:t>
            </a:r>
            <a:r>
              <a:rPr sz="1800" spc="-5" dirty="0">
                <a:latin typeface="Verdana"/>
                <a:cs typeface="Verdana"/>
              </a:rPr>
              <a:t>group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catalysts </a:t>
            </a:r>
            <a:r>
              <a:rPr sz="1800" dirty="0">
                <a:latin typeface="Verdana"/>
                <a:cs typeface="Verdana"/>
              </a:rPr>
              <a:t>functioning in a biological </a:t>
            </a:r>
            <a:r>
              <a:rPr sz="1800" spc="-5" dirty="0">
                <a:latin typeface="Verdana"/>
                <a:cs typeface="Verdana"/>
              </a:rPr>
              <a:t>system  They </a:t>
            </a:r>
            <a:r>
              <a:rPr sz="1800" dirty="0">
                <a:latin typeface="Verdana"/>
                <a:cs typeface="Verdana"/>
              </a:rPr>
              <a:t>are usually </a:t>
            </a:r>
            <a:r>
              <a:rPr sz="1800" spc="-5" dirty="0">
                <a:latin typeface="Verdana"/>
                <a:cs typeface="Verdana"/>
              </a:rPr>
              <a:t>proteinaceous substances produced by the </a:t>
            </a:r>
            <a:r>
              <a:rPr sz="1800" dirty="0">
                <a:latin typeface="Verdana"/>
                <a:cs typeface="Verdana"/>
              </a:rPr>
              <a:t>living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cell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2451735" algn="l"/>
              </a:tabLst>
            </a:pPr>
            <a:r>
              <a:rPr sz="1800" spc="-5" dirty="0">
                <a:latin typeface="Verdana"/>
                <a:cs typeface="Verdana"/>
              </a:rPr>
              <a:t>Without themselves	getting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affected.</a:t>
            </a:r>
            <a:endParaRPr sz="1800">
              <a:latin typeface="Verdana"/>
              <a:cs typeface="Verdana"/>
            </a:endParaRPr>
          </a:p>
          <a:p>
            <a:pPr marL="53975" marR="590550">
              <a:lnSpc>
                <a:spcPct val="100000"/>
              </a:lnSpc>
              <a:spcBef>
                <a:spcPts val="870"/>
              </a:spcBef>
            </a:pPr>
            <a:r>
              <a:rPr sz="1800" spc="-5" dirty="0">
                <a:latin typeface="Verdana"/>
                <a:cs typeface="Verdana"/>
              </a:rPr>
              <a:t>Enzymes enhance the </a:t>
            </a:r>
            <a:r>
              <a:rPr sz="1800" spc="-10" dirty="0">
                <a:latin typeface="Verdana"/>
                <a:cs typeface="Verdana"/>
              </a:rPr>
              <a:t>rate </a:t>
            </a:r>
            <a:r>
              <a:rPr sz="1800" dirty="0">
                <a:latin typeface="Verdana"/>
                <a:cs typeface="Verdana"/>
              </a:rPr>
              <a:t>of reaction and are </a:t>
            </a:r>
            <a:r>
              <a:rPr sz="1800" spc="-5" dirty="0">
                <a:latin typeface="Verdana"/>
                <a:cs typeface="Verdana"/>
              </a:rPr>
              <a:t>formed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cell  under the </a:t>
            </a:r>
            <a:r>
              <a:rPr sz="1800" dirty="0">
                <a:latin typeface="Verdana"/>
                <a:cs typeface="Verdana"/>
              </a:rPr>
              <a:t>instructions of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genes</a:t>
            </a:r>
            <a:endParaRPr sz="1800">
              <a:latin typeface="Verdana"/>
              <a:cs typeface="Verdana"/>
            </a:endParaRPr>
          </a:p>
          <a:p>
            <a:pPr marL="83820" marR="151130">
              <a:lnSpc>
                <a:spcPct val="100000"/>
              </a:lnSpc>
              <a:spcBef>
                <a:spcPts val="1340"/>
              </a:spcBef>
            </a:pPr>
            <a:r>
              <a:rPr sz="1800" b="1" spc="-5" dirty="0">
                <a:latin typeface="Verdana"/>
                <a:cs typeface="Verdana"/>
              </a:rPr>
              <a:t>ENZYMOLOGY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branch </a:t>
            </a:r>
            <a:r>
              <a:rPr sz="1800" dirty="0">
                <a:latin typeface="Verdana"/>
                <a:cs typeface="Verdana"/>
              </a:rPr>
              <a:t>of science </a:t>
            </a:r>
            <a:r>
              <a:rPr sz="1800" spc="-5" dirty="0">
                <a:latin typeface="Verdana"/>
                <a:cs typeface="Verdana"/>
              </a:rPr>
              <a:t>that deals </a:t>
            </a:r>
            <a:r>
              <a:rPr sz="1800" dirty="0">
                <a:latin typeface="Verdana"/>
                <a:cs typeface="Verdana"/>
              </a:rPr>
              <a:t>with </a:t>
            </a:r>
            <a:r>
              <a:rPr sz="1800" spc="-5" dirty="0">
                <a:latin typeface="Verdana"/>
                <a:cs typeface="Verdana"/>
              </a:rPr>
              <a:t>the study </a:t>
            </a:r>
            <a:r>
              <a:rPr sz="1800" dirty="0">
                <a:latin typeface="Verdana"/>
                <a:cs typeface="Verdana"/>
              </a:rPr>
              <a:t>of  </a:t>
            </a:r>
            <a:r>
              <a:rPr sz="1800" spc="-5" dirty="0">
                <a:latin typeface="Verdana"/>
                <a:cs typeface="Verdana"/>
              </a:rPr>
              <a:t>Enzymes </a:t>
            </a:r>
            <a:r>
              <a:rPr sz="1800" dirty="0">
                <a:latin typeface="Verdana"/>
                <a:cs typeface="Verdana"/>
              </a:rPr>
              <a:t>in all </a:t>
            </a:r>
            <a:r>
              <a:rPr sz="1800" spc="-5" dirty="0">
                <a:latin typeface="Verdana"/>
                <a:cs typeface="Verdana"/>
              </a:rPr>
              <a:t>the aspects </a:t>
            </a:r>
            <a:r>
              <a:rPr sz="1800" dirty="0">
                <a:latin typeface="Verdana"/>
                <a:cs typeface="Verdana"/>
              </a:rPr>
              <a:t>like </a:t>
            </a:r>
            <a:r>
              <a:rPr sz="1800" spc="-5" dirty="0">
                <a:latin typeface="Verdana"/>
                <a:cs typeface="Verdana"/>
              </a:rPr>
              <a:t>nomenclature, reactions </a:t>
            </a:r>
            <a:r>
              <a:rPr sz="1800" dirty="0">
                <a:latin typeface="Verdana"/>
                <a:cs typeface="Verdana"/>
              </a:rPr>
              <a:t>and  functions</a:t>
            </a:r>
            <a:endParaRPr sz="1800">
              <a:latin typeface="Verdana"/>
              <a:cs typeface="Verdana"/>
            </a:endParaRPr>
          </a:p>
          <a:p>
            <a:pPr marL="83820" marR="159385">
              <a:lnSpc>
                <a:spcPct val="100000"/>
              </a:lnSpc>
              <a:spcBef>
                <a:spcPts val="1545"/>
              </a:spcBef>
            </a:pPr>
            <a:r>
              <a:rPr sz="1800" spc="-5" dirty="0">
                <a:latin typeface="Verdana"/>
                <a:cs typeface="Verdana"/>
              </a:rPr>
              <a:t>Enzymes </a:t>
            </a:r>
            <a:r>
              <a:rPr sz="1800" dirty="0">
                <a:latin typeface="Verdana"/>
                <a:cs typeface="Verdana"/>
              </a:rPr>
              <a:t>occur in colloidal </a:t>
            </a:r>
            <a:r>
              <a:rPr sz="1800" spc="-5" dirty="0">
                <a:latin typeface="Verdana"/>
                <a:cs typeface="Verdana"/>
              </a:rPr>
              <a:t>state </a:t>
            </a:r>
            <a:r>
              <a:rPr sz="1800" dirty="0">
                <a:latin typeface="Verdana"/>
                <a:cs typeface="Verdana"/>
              </a:rPr>
              <a:t>and are </a:t>
            </a:r>
            <a:r>
              <a:rPr sz="1800" spc="-5" dirty="0">
                <a:latin typeface="Verdana"/>
                <a:cs typeface="Verdana"/>
              </a:rPr>
              <a:t>often produced </a:t>
            </a:r>
            <a:r>
              <a:rPr sz="1800" dirty="0">
                <a:latin typeface="Verdana"/>
                <a:cs typeface="Verdana"/>
              </a:rPr>
              <a:t>in inactive  form called </a:t>
            </a:r>
            <a:r>
              <a:rPr sz="1800" b="1" dirty="0">
                <a:latin typeface="Verdana"/>
                <a:cs typeface="Verdana"/>
              </a:rPr>
              <a:t>proenzymes (zymogen), </a:t>
            </a:r>
            <a:r>
              <a:rPr sz="1800" dirty="0">
                <a:latin typeface="Verdana"/>
                <a:cs typeface="Verdana"/>
              </a:rPr>
              <a:t>which are </a:t>
            </a:r>
            <a:r>
              <a:rPr sz="1800" spc="-5" dirty="0">
                <a:latin typeface="Verdana"/>
                <a:cs typeface="Verdana"/>
              </a:rPr>
              <a:t>converted to their  active </a:t>
            </a:r>
            <a:r>
              <a:rPr sz="1800" dirty="0">
                <a:latin typeface="Verdana"/>
                <a:cs typeface="Verdana"/>
              </a:rPr>
              <a:t>forms </a:t>
            </a:r>
            <a:r>
              <a:rPr sz="1800" spc="-5" dirty="0">
                <a:latin typeface="Verdana"/>
                <a:cs typeface="Verdana"/>
              </a:rPr>
              <a:t>by </a:t>
            </a:r>
            <a:r>
              <a:rPr sz="1800" dirty="0">
                <a:latin typeface="Verdana"/>
                <a:cs typeface="Verdana"/>
              </a:rPr>
              <a:t>specific factors </a:t>
            </a:r>
            <a:r>
              <a:rPr sz="1800" spc="-5" dirty="0">
                <a:latin typeface="Verdana"/>
                <a:cs typeface="Verdana"/>
              </a:rPr>
              <a:t>like pH, </a:t>
            </a:r>
            <a:r>
              <a:rPr sz="1800" spc="-10" dirty="0">
                <a:latin typeface="Verdana"/>
                <a:cs typeface="Verdana"/>
              </a:rPr>
              <a:t>substrate</a:t>
            </a:r>
            <a:r>
              <a:rPr sz="1800" spc="-5" dirty="0">
                <a:latin typeface="Verdana"/>
                <a:cs typeface="Verdana"/>
              </a:rPr>
              <a:t> etc.</a:t>
            </a:r>
            <a:endParaRPr sz="1800">
              <a:latin typeface="Verdana"/>
              <a:cs typeface="Verdana"/>
            </a:endParaRPr>
          </a:p>
          <a:p>
            <a:pPr marL="125095" marR="316865">
              <a:lnSpc>
                <a:spcPct val="100000"/>
              </a:lnSpc>
              <a:spcBef>
                <a:spcPts val="1460"/>
              </a:spcBef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enzymes </a:t>
            </a:r>
            <a:r>
              <a:rPr sz="1800" spc="-5" dirty="0">
                <a:latin typeface="Verdana"/>
                <a:cs typeface="Verdana"/>
              </a:rPr>
              <a:t>that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produced </a:t>
            </a:r>
            <a:r>
              <a:rPr sz="1800" b="1" spc="-5" dirty="0">
                <a:latin typeface="Verdana"/>
                <a:cs typeface="Verdana"/>
              </a:rPr>
              <a:t>within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cell </a:t>
            </a:r>
            <a:r>
              <a:rPr sz="180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metabolic  </a:t>
            </a:r>
            <a:r>
              <a:rPr sz="1800" dirty="0">
                <a:latin typeface="Verdana"/>
                <a:cs typeface="Verdana"/>
              </a:rPr>
              <a:t>activities are known as </a:t>
            </a:r>
            <a:r>
              <a:rPr sz="1800" b="1" spc="-5" dirty="0">
                <a:latin typeface="Verdana"/>
                <a:cs typeface="Verdana"/>
              </a:rPr>
              <a:t>endoenzymes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those </a:t>
            </a:r>
            <a:r>
              <a:rPr sz="1800" dirty="0">
                <a:latin typeface="Verdana"/>
                <a:cs typeface="Verdana"/>
              </a:rPr>
              <a:t>which </a:t>
            </a:r>
            <a:r>
              <a:rPr sz="1800" spc="-5" dirty="0">
                <a:latin typeface="Verdana"/>
                <a:cs typeface="Verdana"/>
              </a:rPr>
              <a:t>act </a:t>
            </a:r>
            <a:r>
              <a:rPr sz="1800" b="1" spc="-5" dirty="0">
                <a:latin typeface="Verdana"/>
                <a:cs typeface="Verdana"/>
              </a:rPr>
              <a:t>away  </a:t>
            </a:r>
            <a:r>
              <a:rPr sz="1800" dirty="0">
                <a:latin typeface="Verdana"/>
                <a:cs typeface="Verdana"/>
              </a:rPr>
              <a:t>from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site of synthesis are called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exo</a:t>
            </a:r>
            <a:r>
              <a:rPr sz="1800" spc="-5" dirty="0">
                <a:latin typeface="Verdana"/>
                <a:cs typeface="Verdana"/>
              </a:rPr>
              <a:t>-</a:t>
            </a:r>
            <a:r>
              <a:rPr sz="1800" b="1" spc="-5" dirty="0">
                <a:latin typeface="Verdana"/>
                <a:cs typeface="Verdana"/>
              </a:rPr>
              <a:t>enzymes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69900" y="1262125"/>
          <a:ext cx="8199755" cy="3266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8020"/>
                <a:gridCol w="2683510"/>
                <a:gridCol w="3578225"/>
              </a:tblGrid>
              <a:tr h="5359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Biomolecule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Building block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Major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functions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</a:tr>
              <a:tr h="64020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Protein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Amino</a:t>
                      </a:r>
                      <a:r>
                        <a:rPr sz="18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acid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501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Basic structure and</a:t>
                      </a:r>
                      <a:r>
                        <a:rPr sz="18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function  of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 cell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  <a:tr h="47002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DNA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Deoxyribonucleotide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Hereditary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information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015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RNA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Ribonucleotide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Protein</a:t>
                      </a:r>
                      <a:r>
                        <a:rPr sz="18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synthesis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  <a:tr h="47002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Polysaccharide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Monosaccharide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Storage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form of</a:t>
                      </a:r>
                      <a:r>
                        <a:rPr sz="18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energy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8059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Lipids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25" dirty="0">
                          <a:latin typeface="Verdana"/>
                          <a:cs typeface="Verdana"/>
                        </a:rPr>
                        <a:t>Fatty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acids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&amp;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glycerol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80059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Storage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form of energy</a:t>
                      </a:r>
                      <a:r>
                        <a:rPr sz="1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to 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meet long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term</a:t>
                      </a:r>
                      <a:r>
                        <a:rPr sz="18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demands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9516" y="682497"/>
            <a:ext cx="6246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The </a:t>
            </a:r>
            <a:r>
              <a:rPr sz="24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major </a:t>
            </a:r>
            <a:r>
              <a:rPr sz="2400" b="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complex biomolecules </a:t>
            </a:r>
            <a:r>
              <a:rPr sz="24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of</a:t>
            </a:r>
            <a:r>
              <a:rPr sz="2400" b="0" u="heavy" spc="3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cells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287" y="476313"/>
            <a:ext cx="8353425" cy="646430"/>
          </a:xfrm>
          <a:prstGeom prst="rect">
            <a:avLst/>
          </a:prstGeom>
          <a:solidFill>
            <a:srgbClr val="FFFFFF"/>
          </a:solidFill>
          <a:ln w="42500">
            <a:solidFill>
              <a:srgbClr val="1B577B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655570" marR="1310005" indent="-1339850">
              <a:lnSpc>
                <a:spcPct val="100000"/>
              </a:lnSpc>
              <a:spcBef>
                <a:spcPts val="300"/>
              </a:spcBef>
            </a:pPr>
            <a:r>
              <a:rPr spc="-5" dirty="0">
                <a:solidFill>
                  <a:srgbClr val="000000"/>
                </a:solidFill>
                <a:latin typeface="Times New Roman"/>
                <a:cs typeface="Times New Roman"/>
              </a:rPr>
              <a:t>GENERAL </a:t>
            </a:r>
            <a:r>
              <a:rPr spc="-10" dirty="0">
                <a:solidFill>
                  <a:srgbClr val="000000"/>
                </a:solidFill>
                <a:latin typeface="Times New Roman"/>
                <a:cs typeface="Times New Roman"/>
              </a:rPr>
              <a:t>PROPERTIES </a:t>
            </a:r>
            <a:r>
              <a:rPr dirty="0">
                <a:solidFill>
                  <a:srgbClr val="000000"/>
                </a:solidFill>
                <a:latin typeface="Times New Roman"/>
                <a:cs typeface="Times New Roman"/>
              </a:rPr>
              <a:t>OF </a:t>
            </a:r>
            <a:r>
              <a:rPr spc="-5" dirty="0">
                <a:solidFill>
                  <a:srgbClr val="000000"/>
                </a:solidFill>
                <a:latin typeface="Times New Roman"/>
                <a:cs typeface="Times New Roman"/>
              </a:rPr>
              <a:t>ENZYME AND</a:t>
            </a:r>
            <a:r>
              <a:rPr spc="-2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-30" dirty="0">
                <a:solidFill>
                  <a:srgbClr val="000000"/>
                </a:solidFill>
                <a:latin typeface="Times New Roman"/>
                <a:cs typeface="Times New Roman"/>
              </a:rPr>
              <a:t>FACTORS  </a:t>
            </a:r>
            <a:r>
              <a:rPr spc="-5" dirty="0">
                <a:solidFill>
                  <a:srgbClr val="000000"/>
                </a:solidFill>
                <a:latin typeface="Times New Roman"/>
                <a:cs typeface="Times New Roman"/>
              </a:rPr>
              <a:t>AFFECTING THEIR</a:t>
            </a:r>
            <a:r>
              <a:rPr spc="-1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000000"/>
                </a:solidFill>
                <a:latin typeface="Times New Roman"/>
                <a:cs typeface="Times New Roman"/>
              </a:rPr>
              <a:t>ACTIVITY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1905127"/>
            <a:ext cx="817880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55600" algn="l"/>
              </a:tabLst>
            </a:pPr>
            <a:r>
              <a:rPr sz="1800" spc="-5" dirty="0">
                <a:latin typeface="Verdana"/>
                <a:cs typeface="Verdana"/>
              </a:rPr>
              <a:t>Enzymes </a:t>
            </a:r>
            <a:r>
              <a:rPr sz="1800" b="1" spc="-5" dirty="0">
                <a:latin typeface="Verdana"/>
                <a:cs typeface="Verdana"/>
              </a:rPr>
              <a:t>accelerate </a:t>
            </a:r>
            <a:r>
              <a:rPr sz="1800" spc="-5" dirty="0">
                <a:latin typeface="Verdana"/>
                <a:cs typeface="Verdana"/>
              </a:rPr>
              <a:t>the reaction but do </a:t>
            </a:r>
            <a:r>
              <a:rPr sz="1800" dirty="0">
                <a:latin typeface="Verdana"/>
                <a:cs typeface="Verdana"/>
              </a:rPr>
              <a:t>not initiate</a:t>
            </a:r>
            <a:r>
              <a:rPr sz="1800" spc="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it.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AutoNum type="arabicParenR"/>
            </a:pPr>
            <a:endParaRPr sz="1750">
              <a:latin typeface="Verdana"/>
              <a:cs typeface="Verdana"/>
            </a:endParaRPr>
          </a:p>
          <a:p>
            <a:pPr marL="12700" marR="17462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1800" spc="-5" dirty="0">
                <a:latin typeface="Verdana"/>
                <a:cs typeface="Verdana"/>
              </a:rPr>
              <a:t>Enzymes themselves do </a:t>
            </a:r>
            <a:r>
              <a:rPr sz="1800" dirty="0">
                <a:latin typeface="Verdana"/>
                <a:cs typeface="Verdana"/>
              </a:rPr>
              <a:t>not </a:t>
            </a:r>
            <a:r>
              <a:rPr sz="1800" spc="-5" dirty="0">
                <a:latin typeface="Verdana"/>
                <a:cs typeface="Verdana"/>
              </a:rPr>
              <a:t>participate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reaction </a:t>
            </a:r>
            <a:r>
              <a:rPr sz="1800" dirty="0">
                <a:latin typeface="Verdana"/>
                <a:cs typeface="Verdana"/>
              </a:rPr>
              <a:t>and remain  </a:t>
            </a:r>
            <a:r>
              <a:rPr sz="1800" b="1" spc="-5" dirty="0">
                <a:latin typeface="Verdana"/>
                <a:cs typeface="Verdana"/>
              </a:rPr>
              <a:t>unchanged </a:t>
            </a:r>
            <a:r>
              <a:rPr sz="1800" dirty="0">
                <a:latin typeface="Verdana"/>
                <a:cs typeface="Verdana"/>
              </a:rPr>
              <a:t>at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end of </a:t>
            </a:r>
            <a:r>
              <a:rPr sz="1800" spc="-5" dirty="0">
                <a:latin typeface="Verdana"/>
                <a:cs typeface="Verdana"/>
              </a:rPr>
              <a:t>the reaction. Enzymes,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therefore,  needed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b="1" spc="-5" dirty="0">
                <a:latin typeface="Verdana"/>
                <a:cs typeface="Verdana"/>
              </a:rPr>
              <a:t>small </a:t>
            </a:r>
            <a:r>
              <a:rPr sz="1800" b="1" dirty="0">
                <a:latin typeface="Verdana"/>
                <a:cs typeface="Verdana"/>
              </a:rPr>
              <a:t>amounts</a:t>
            </a:r>
            <a:r>
              <a:rPr sz="1800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AutoNum type="arabicParenR"/>
            </a:pPr>
            <a:endParaRPr sz="175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buAutoNum type="arabicParenR"/>
              <a:tabLst>
                <a:tab pos="355600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molecule of an enzyme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b="1" spc="-5" dirty="0">
                <a:latin typeface="Verdana"/>
                <a:cs typeface="Verdana"/>
              </a:rPr>
              <a:t>larger </a:t>
            </a:r>
            <a:r>
              <a:rPr sz="1800" spc="-5" dirty="0">
                <a:latin typeface="Verdana"/>
                <a:cs typeface="Verdana"/>
              </a:rPr>
              <a:t>than that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10" dirty="0">
                <a:latin typeface="Verdana"/>
                <a:cs typeface="Verdana"/>
              </a:rPr>
              <a:t>substrate  </a:t>
            </a:r>
            <a:r>
              <a:rPr sz="1800" dirty="0">
                <a:latin typeface="Verdana"/>
                <a:cs typeface="Verdana"/>
              </a:rPr>
              <a:t>molecule and hence </a:t>
            </a:r>
            <a:r>
              <a:rPr sz="1800" spc="-5" dirty="0">
                <a:latin typeface="Verdana"/>
                <a:cs typeface="Verdana"/>
              </a:rPr>
              <a:t>during reaction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specific </a:t>
            </a:r>
            <a:r>
              <a:rPr sz="1800" b="1" spc="-5" dirty="0">
                <a:latin typeface="Verdana"/>
                <a:cs typeface="Verdana"/>
              </a:rPr>
              <a:t>part </a:t>
            </a:r>
            <a:r>
              <a:rPr sz="1800" dirty="0">
                <a:latin typeface="Verdana"/>
                <a:cs typeface="Verdana"/>
              </a:rPr>
              <a:t>of enzyme  molecule </a:t>
            </a:r>
            <a:r>
              <a:rPr sz="1800" spc="-5" dirty="0">
                <a:latin typeface="Verdana"/>
                <a:cs typeface="Verdana"/>
              </a:rPr>
              <a:t>comes </a:t>
            </a:r>
            <a:r>
              <a:rPr sz="1800" dirty="0">
                <a:latin typeface="Verdana"/>
                <a:cs typeface="Verdana"/>
              </a:rPr>
              <a:t>in contact with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substrate </a:t>
            </a:r>
            <a:r>
              <a:rPr sz="1800" dirty="0">
                <a:latin typeface="Verdana"/>
                <a:cs typeface="Verdana"/>
              </a:rPr>
              <a:t>molecule. </a:t>
            </a:r>
            <a:r>
              <a:rPr sz="1800" spc="-5" dirty="0">
                <a:latin typeface="Verdana"/>
                <a:cs typeface="Verdana"/>
              </a:rPr>
              <a:t>That part </a:t>
            </a:r>
            <a:r>
              <a:rPr sz="1800" dirty="0">
                <a:latin typeface="Verdana"/>
                <a:cs typeface="Verdana"/>
              </a:rPr>
              <a:t>is  called </a:t>
            </a:r>
            <a:r>
              <a:rPr sz="1800" b="1" spc="-5" dirty="0">
                <a:latin typeface="Verdana"/>
                <a:cs typeface="Verdana"/>
              </a:rPr>
              <a:t>active site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enzyme.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AutoNum type="arabicParenR"/>
            </a:pPr>
            <a:endParaRPr sz="1750">
              <a:latin typeface="Verdana"/>
              <a:cs typeface="Verdana"/>
            </a:endParaRPr>
          </a:p>
          <a:p>
            <a:pPr marL="12700" marR="36830">
              <a:lnSpc>
                <a:spcPct val="100000"/>
              </a:lnSpc>
              <a:spcBef>
                <a:spcPts val="5"/>
              </a:spcBef>
              <a:buFont typeface="Verdana"/>
              <a:buAutoNum type="arabicParenR"/>
              <a:tabLst>
                <a:tab pos="342265" algn="l"/>
              </a:tabLst>
            </a:pPr>
            <a:r>
              <a:rPr sz="1800" b="1" spc="-5" dirty="0">
                <a:latin typeface="Verdana"/>
                <a:cs typeface="Verdana"/>
              </a:rPr>
              <a:t>Amphoteric nature: </a:t>
            </a:r>
            <a:r>
              <a:rPr sz="1800" spc="-5" dirty="0">
                <a:latin typeface="Verdana"/>
                <a:cs typeface="Verdana"/>
              </a:rPr>
              <a:t>Chemically </a:t>
            </a:r>
            <a:r>
              <a:rPr sz="1800" dirty="0">
                <a:latin typeface="Verdana"/>
                <a:cs typeface="Verdana"/>
              </a:rPr>
              <a:t>most 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enzymes are </a:t>
            </a:r>
            <a:r>
              <a:rPr sz="1800" spc="-5" dirty="0">
                <a:latin typeface="Verdana"/>
                <a:cs typeface="Verdana"/>
              </a:rPr>
              <a:t>proteins  and, therefore, </a:t>
            </a:r>
            <a:r>
              <a:rPr sz="1800" dirty="0">
                <a:latin typeface="Verdana"/>
                <a:cs typeface="Verdana"/>
              </a:rPr>
              <a:t>show </a:t>
            </a:r>
            <a:r>
              <a:rPr sz="1800" spc="-5" dirty="0">
                <a:latin typeface="Verdana"/>
                <a:cs typeface="Verdana"/>
              </a:rPr>
              <a:t>amphoteric nature. The </a:t>
            </a:r>
            <a:r>
              <a:rPr sz="1800" dirty="0">
                <a:latin typeface="Verdana"/>
                <a:cs typeface="Verdana"/>
              </a:rPr>
              <a:t>enzymes can </a:t>
            </a:r>
            <a:r>
              <a:rPr sz="1800" spc="-5" dirty="0">
                <a:latin typeface="Verdana"/>
                <a:cs typeface="Verdana"/>
              </a:rPr>
              <a:t>react with  </a:t>
            </a:r>
            <a:r>
              <a:rPr sz="1800" b="1" spc="-5" dirty="0">
                <a:latin typeface="Verdana"/>
                <a:cs typeface="Verdana"/>
              </a:rPr>
              <a:t>acidic </a:t>
            </a:r>
            <a:r>
              <a:rPr sz="1800" spc="-5" dirty="0">
                <a:latin typeface="Verdana"/>
                <a:cs typeface="Verdana"/>
              </a:rPr>
              <a:t>substances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spc="-5" dirty="0">
                <a:latin typeface="Verdana"/>
                <a:cs typeface="Verdana"/>
              </a:rPr>
              <a:t>well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b="1" spc="-5" dirty="0">
                <a:latin typeface="Verdana"/>
                <a:cs typeface="Verdana"/>
              </a:rPr>
              <a:t>alkaline</a:t>
            </a:r>
            <a:r>
              <a:rPr sz="1800" b="1" spc="7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substances.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168" y="1157173"/>
            <a:ext cx="762508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AutoNum type="arabicParenR" startAt="5"/>
              <a:tabLst>
                <a:tab pos="355600" algn="l"/>
              </a:tabLst>
            </a:pPr>
            <a:r>
              <a:rPr sz="1800" b="1" spc="-5" dirty="0">
                <a:latin typeface="Verdana"/>
                <a:cs typeface="Verdana"/>
              </a:rPr>
              <a:t>Specificity: </a:t>
            </a:r>
            <a:r>
              <a:rPr sz="1800" spc="-5" dirty="0">
                <a:latin typeface="Verdana"/>
                <a:cs typeface="Verdana"/>
              </a:rPr>
              <a:t>Most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enzymes </a:t>
            </a:r>
            <a:r>
              <a:rPr sz="1800" dirty="0">
                <a:latin typeface="Verdana"/>
                <a:cs typeface="Verdana"/>
              </a:rPr>
              <a:t>are specific in </a:t>
            </a:r>
            <a:r>
              <a:rPr sz="1800" spc="-5" dirty="0">
                <a:latin typeface="Verdana"/>
                <a:cs typeface="Verdana"/>
              </a:rPr>
              <a:t>their action. </a:t>
            </a:r>
            <a:r>
              <a:rPr sz="1800" dirty="0">
                <a:latin typeface="Verdana"/>
                <a:cs typeface="Verdana"/>
              </a:rPr>
              <a:t>A  single </a:t>
            </a:r>
            <a:r>
              <a:rPr sz="1800" spc="-5" dirty="0">
                <a:latin typeface="Verdana"/>
                <a:cs typeface="Verdana"/>
              </a:rPr>
              <a:t>enzyme acts upon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b="1" spc="-5" dirty="0">
                <a:latin typeface="Verdana"/>
                <a:cs typeface="Verdana"/>
              </a:rPr>
              <a:t>single </a:t>
            </a:r>
            <a:r>
              <a:rPr sz="1800" spc="-10" dirty="0">
                <a:latin typeface="Verdana"/>
                <a:cs typeface="Verdana"/>
              </a:rPr>
              <a:t>substrate </a:t>
            </a:r>
            <a:r>
              <a:rPr sz="1800" dirty="0">
                <a:latin typeface="Verdana"/>
                <a:cs typeface="Verdana"/>
              </a:rPr>
              <a:t>or a </a:t>
            </a:r>
            <a:r>
              <a:rPr sz="1800" spc="-5" dirty="0">
                <a:latin typeface="Verdana"/>
                <a:cs typeface="Verdana"/>
              </a:rPr>
              <a:t>group </a:t>
            </a:r>
            <a:r>
              <a:rPr sz="1800" dirty="0">
                <a:latin typeface="Verdana"/>
                <a:cs typeface="Verdana"/>
              </a:rPr>
              <a:t>of  closely </a:t>
            </a:r>
            <a:r>
              <a:rPr sz="1800" spc="-5" dirty="0">
                <a:latin typeface="Verdana"/>
                <a:cs typeface="Verdana"/>
              </a:rPr>
              <a:t>related </a:t>
            </a:r>
            <a:r>
              <a:rPr sz="1800" spc="-10" dirty="0">
                <a:latin typeface="Verdana"/>
                <a:cs typeface="Verdana"/>
              </a:rPr>
              <a:t>substrates.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AutoNum type="arabicParenR" startAt="5"/>
            </a:pPr>
            <a:endParaRPr sz="1750">
              <a:latin typeface="Verdana"/>
              <a:cs typeface="Verdana"/>
            </a:endParaRPr>
          </a:p>
          <a:p>
            <a:pPr marL="497205">
              <a:lnSpc>
                <a:spcPct val="100000"/>
              </a:lnSpc>
            </a:pPr>
            <a:r>
              <a:rPr sz="1800" spc="-2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example, the </a:t>
            </a:r>
            <a:r>
              <a:rPr sz="1800" dirty="0">
                <a:latin typeface="Verdana"/>
                <a:cs typeface="Verdana"/>
              </a:rPr>
              <a:t>enzyme </a:t>
            </a:r>
            <a:r>
              <a:rPr sz="1800" spc="-5" dirty="0">
                <a:latin typeface="Verdana"/>
                <a:cs typeface="Verdana"/>
              </a:rPr>
              <a:t>urease </a:t>
            </a:r>
            <a:r>
              <a:rPr sz="1800" dirty="0">
                <a:latin typeface="Verdana"/>
                <a:cs typeface="Verdana"/>
              </a:rPr>
              <a:t>can act only </a:t>
            </a:r>
            <a:r>
              <a:rPr sz="1800" spc="-5" dirty="0">
                <a:latin typeface="Verdana"/>
                <a:cs typeface="Verdana"/>
              </a:rPr>
              <a:t>upon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urea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invertase can act upon sucrose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only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Verdana"/>
              <a:cs typeface="Verdana"/>
            </a:endParaRPr>
          </a:p>
          <a:p>
            <a:pPr marL="12700" marR="427990" indent="7874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slight change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 configuration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substrate </a:t>
            </a:r>
            <a:r>
              <a:rPr sz="1800" dirty="0">
                <a:latin typeface="Verdana"/>
                <a:cs typeface="Verdana"/>
              </a:rPr>
              <a:t>molecule  </a:t>
            </a:r>
            <a:r>
              <a:rPr sz="1800" spc="-5" dirty="0">
                <a:latin typeface="Verdana"/>
                <a:cs typeface="Verdana"/>
              </a:rPr>
              <a:t>requires </a:t>
            </a:r>
            <a:r>
              <a:rPr sz="1800" dirty="0">
                <a:latin typeface="Verdana"/>
                <a:cs typeface="Verdana"/>
              </a:rPr>
              <a:t>action </a:t>
            </a:r>
            <a:r>
              <a:rPr sz="1800" spc="-5" dirty="0">
                <a:latin typeface="Verdana"/>
                <a:cs typeface="Verdana"/>
              </a:rPr>
              <a:t>by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different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enzyme.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200">
              <a:latin typeface="Verdana"/>
              <a:cs typeface="Verdana"/>
            </a:endParaRPr>
          </a:p>
          <a:p>
            <a:pPr marL="12700" marR="27305">
              <a:lnSpc>
                <a:spcPct val="100000"/>
              </a:lnSpc>
              <a:spcBef>
                <a:spcPts val="1650"/>
              </a:spcBef>
              <a:buFont typeface="Verdana"/>
              <a:buAutoNum type="arabicParenR" startAt="6"/>
              <a:tabLst>
                <a:tab pos="342265" algn="l"/>
              </a:tabLst>
            </a:pPr>
            <a:r>
              <a:rPr sz="1800" b="1" spc="-5" dirty="0">
                <a:latin typeface="Verdana"/>
                <a:cs typeface="Verdana"/>
              </a:rPr>
              <a:t>Colloidal nature: </a:t>
            </a:r>
            <a:r>
              <a:rPr sz="1800" dirty="0">
                <a:latin typeface="Verdana"/>
                <a:cs typeface="Verdana"/>
              </a:rPr>
              <a:t>All </a:t>
            </a:r>
            <a:r>
              <a:rPr sz="1800" spc="-5" dirty="0">
                <a:latin typeface="Verdana"/>
                <a:cs typeface="Verdana"/>
              </a:rPr>
              <a:t>enzymes </a:t>
            </a:r>
            <a:r>
              <a:rPr sz="1800" dirty="0">
                <a:latin typeface="Verdana"/>
                <a:cs typeface="Verdana"/>
              </a:rPr>
              <a:t>are colloidal in </a:t>
            </a:r>
            <a:r>
              <a:rPr sz="1800" spc="-5" dirty="0">
                <a:latin typeface="Verdana"/>
                <a:cs typeface="Verdana"/>
              </a:rPr>
              <a:t>nature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thus  provide </a:t>
            </a:r>
            <a:r>
              <a:rPr sz="1800" b="1" spc="-5" dirty="0">
                <a:latin typeface="Verdana"/>
                <a:cs typeface="Verdana"/>
              </a:rPr>
              <a:t>large surface </a:t>
            </a:r>
            <a:r>
              <a:rPr sz="1800" b="1" dirty="0">
                <a:latin typeface="Verdana"/>
                <a:cs typeface="Verdana"/>
              </a:rPr>
              <a:t>area </a:t>
            </a:r>
            <a:r>
              <a:rPr sz="180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reaction to take place. </a:t>
            </a:r>
            <a:r>
              <a:rPr sz="1800" dirty="0">
                <a:latin typeface="Verdana"/>
                <a:cs typeface="Verdana"/>
              </a:rPr>
              <a:t>Colloids  </a:t>
            </a:r>
            <a:r>
              <a:rPr sz="1800" spc="-5" dirty="0">
                <a:latin typeface="Verdana"/>
                <a:cs typeface="Verdana"/>
              </a:rPr>
              <a:t>(colloids- gel </a:t>
            </a:r>
            <a:r>
              <a:rPr sz="1800" dirty="0">
                <a:latin typeface="Verdana"/>
                <a:cs typeface="Verdana"/>
              </a:rPr>
              <a:t>like) are mixtures of two </a:t>
            </a:r>
            <a:r>
              <a:rPr sz="1800" spc="-5" dirty="0">
                <a:latin typeface="Verdana"/>
                <a:cs typeface="Verdana"/>
              </a:rPr>
              <a:t>components </a:t>
            </a:r>
            <a:r>
              <a:rPr sz="1800" dirty="0">
                <a:latin typeface="Verdana"/>
                <a:cs typeface="Verdana"/>
              </a:rPr>
              <a:t>i.e. </a:t>
            </a:r>
            <a:r>
              <a:rPr sz="1800" spc="-5" dirty="0">
                <a:latin typeface="Verdana"/>
                <a:cs typeface="Verdana"/>
              </a:rPr>
              <a:t>dispersed  </a:t>
            </a:r>
            <a:r>
              <a:rPr sz="1800" dirty="0">
                <a:latin typeface="Verdana"/>
                <a:cs typeface="Verdana"/>
              </a:rPr>
              <a:t>particles and </a:t>
            </a:r>
            <a:r>
              <a:rPr sz="1800" spc="-5" dirty="0">
                <a:latin typeface="Verdana"/>
                <a:cs typeface="Verdana"/>
              </a:rPr>
              <a:t>dispersion medium. The size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dispersed  </a:t>
            </a:r>
            <a:r>
              <a:rPr sz="1800" dirty="0">
                <a:latin typeface="Verdana"/>
                <a:cs typeface="Verdana"/>
              </a:rPr>
              <a:t>particles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larger than dispersion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medium.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869950"/>
            <a:ext cx="8402955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68275" indent="-342900">
              <a:lnSpc>
                <a:spcPct val="100000"/>
              </a:lnSpc>
              <a:spcBef>
                <a:spcPts val="100"/>
              </a:spcBef>
              <a:buAutoNum type="arabicParenR" startAt="7"/>
              <a:tabLst>
                <a:tab pos="355600" algn="l"/>
              </a:tabLst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Enzyme optima</a:t>
            </a:r>
            <a:r>
              <a:rPr sz="1800" b="1" spc="-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Enzymes </a:t>
            </a:r>
            <a:r>
              <a:rPr sz="1800" spc="-10" dirty="0">
                <a:latin typeface="Verdana"/>
                <a:cs typeface="Verdana"/>
              </a:rPr>
              <a:t>generally </a:t>
            </a:r>
            <a:r>
              <a:rPr sz="1800" dirty="0">
                <a:latin typeface="Verdana"/>
                <a:cs typeface="Verdana"/>
              </a:rPr>
              <a:t>work </a:t>
            </a:r>
            <a:r>
              <a:rPr sz="1800" spc="-5" dirty="0">
                <a:latin typeface="Verdana"/>
                <a:cs typeface="Verdana"/>
              </a:rPr>
              <a:t>best under certain  </a:t>
            </a:r>
            <a:r>
              <a:rPr sz="1800" b="1" spc="-5" dirty="0">
                <a:latin typeface="Verdana"/>
                <a:cs typeface="Verdana"/>
              </a:rPr>
              <a:t>narrowly defined conditions </a:t>
            </a:r>
            <a:r>
              <a:rPr sz="1800" spc="-5" dirty="0">
                <a:latin typeface="Verdana"/>
                <a:cs typeface="Verdana"/>
              </a:rPr>
              <a:t>referred to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spc="-5" dirty="0">
                <a:latin typeface="Verdana"/>
                <a:cs typeface="Verdana"/>
              </a:rPr>
              <a:t>optima. These </a:t>
            </a:r>
            <a:r>
              <a:rPr sz="1800" dirty="0">
                <a:latin typeface="Verdana"/>
                <a:cs typeface="Verdana"/>
              </a:rPr>
              <a:t>include  </a:t>
            </a:r>
            <a:r>
              <a:rPr sz="1800" spc="-5" dirty="0">
                <a:latin typeface="Verdana"/>
                <a:cs typeface="Verdana"/>
              </a:rPr>
              <a:t>appropriate </a:t>
            </a:r>
            <a:r>
              <a:rPr sz="1800" spc="-10" dirty="0">
                <a:latin typeface="Verdana"/>
                <a:cs typeface="Verdana"/>
              </a:rPr>
              <a:t>temperature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PH.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AutoNum type="arabicParenR" startAt="7"/>
            </a:pPr>
            <a:endParaRPr sz="1750">
              <a:latin typeface="Verdana"/>
              <a:cs typeface="Verdana"/>
            </a:endParaRPr>
          </a:p>
          <a:p>
            <a:pPr marL="355600" marR="5080" lvl="1" indent="-342900">
              <a:lnSpc>
                <a:spcPct val="100000"/>
              </a:lnSpc>
              <a:buAutoNum type="alphaLcParenR"/>
              <a:tabLst>
                <a:tab pos="355600" algn="l"/>
              </a:tabLst>
            </a:pPr>
            <a:r>
              <a:rPr sz="1800" b="1" spc="-5" dirty="0">
                <a:latin typeface="Verdana"/>
                <a:cs typeface="Verdana"/>
              </a:rPr>
              <a:t>Temperature sensitivity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dirty="0">
                <a:latin typeface="Verdana"/>
                <a:cs typeface="Verdana"/>
              </a:rPr>
              <a:t>Since </a:t>
            </a:r>
            <a:r>
              <a:rPr sz="1800" spc="-5" dirty="0">
                <a:latin typeface="Verdana"/>
                <a:cs typeface="Verdana"/>
              </a:rPr>
              <a:t>the enzymes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proteins, they 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affected by change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10" dirty="0">
                <a:latin typeface="Verdana"/>
                <a:cs typeface="Verdana"/>
              </a:rPr>
              <a:t>temperature. </a:t>
            </a:r>
            <a:r>
              <a:rPr sz="1800" spc="-5" dirty="0">
                <a:latin typeface="Verdana"/>
                <a:cs typeface="Verdana"/>
              </a:rPr>
              <a:t>With increase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10" dirty="0">
                <a:latin typeface="Verdana"/>
                <a:cs typeface="Verdana"/>
              </a:rPr>
              <a:t>temperature,  </a:t>
            </a:r>
            <a:r>
              <a:rPr sz="1800" b="1" dirty="0">
                <a:latin typeface="Verdana"/>
                <a:cs typeface="Verdana"/>
              </a:rPr>
              <a:t>increase </a:t>
            </a:r>
            <a:r>
              <a:rPr sz="1800" dirty="0">
                <a:latin typeface="Verdana"/>
                <a:cs typeface="Verdana"/>
              </a:rPr>
              <a:t>in enzyme activity </a:t>
            </a:r>
            <a:r>
              <a:rPr sz="1800" spc="-5" dirty="0">
                <a:latin typeface="Verdana"/>
                <a:cs typeface="Verdana"/>
              </a:rPr>
              <a:t>takes </a:t>
            </a:r>
            <a:r>
              <a:rPr sz="1800" dirty="0">
                <a:latin typeface="Verdana"/>
                <a:cs typeface="Verdana"/>
              </a:rPr>
              <a:t>place </a:t>
            </a:r>
            <a:r>
              <a:rPr sz="1800" spc="-5" dirty="0">
                <a:latin typeface="Verdana"/>
                <a:cs typeface="Verdana"/>
              </a:rPr>
              <a:t>(up to </a:t>
            </a:r>
            <a:r>
              <a:rPr sz="1800" dirty="0">
                <a:latin typeface="Verdana"/>
                <a:cs typeface="Verdana"/>
              </a:rPr>
              <a:t>40 </a:t>
            </a:r>
            <a:r>
              <a:rPr sz="1800" spc="-5" dirty="0">
                <a:latin typeface="Verdana"/>
                <a:cs typeface="Verdana"/>
              </a:rPr>
              <a:t>C). </a:t>
            </a:r>
            <a:r>
              <a:rPr sz="1800" spc="-40" dirty="0">
                <a:latin typeface="Verdana"/>
                <a:cs typeface="Verdana"/>
              </a:rPr>
              <a:t>However,  </a:t>
            </a:r>
            <a:r>
              <a:rPr sz="1800" spc="-5" dirty="0">
                <a:latin typeface="Verdana"/>
                <a:cs typeface="Verdana"/>
              </a:rPr>
              <a:t>when temperature increases </a:t>
            </a:r>
            <a:r>
              <a:rPr sz="1800" b="1" spc="-5" dirty="0">
                <a:latin typeface="Verdana"/>
                <a:cs typeface="Verdana"/>
              </a:rPr>
              <a:t>above </a:t>
            </a:r>
            <a:r>
              <a:rPr sz="1800" b="1" dirty="0">
                <a:latin typeface="Verdana"/>
                <a:cs typeface="Verdana"/>
              </a:rPr>
              <a:t>60 C </a:t>
            </a:r>
            <a:r>
              <a:rPr sz="1800" spc="-5" dirty="0">
                <a:latin typeface="Verdana"/>
                <a:cs typeface="Verdana"/>
              </a:rPr>
              <a:t>the proteins undergo  </a:t>
            </a:r>
            <a:r>
              <a:rPr sz="1800" b="1" spc="-5" dirty="0">
                <a:latin typeface="Verdana"/>
                <a:cs typeface="Verdana"/>
              </a:rPr>
              <a:t>denaturation </a:t>
            </a:r>
            <a:r>
              <a:rPr sz="1800" dirty="0">
                <a:latin typeface="Verdana"/>
                <a:cs typeface="Verdana"/>
              </a:rPr>
              <a:t>or </a:t>
            </a:r>
            <a:r>
              <a:rPr sz="1800" spc="-5" dirty="0">
                <a:latin typeface="Verdana"/>
                <a:cs typeface="Verdana"/>
              </a:rPr>
              <a:t>even complete </a:t>
            </a:r>
            <a:r>
              <a:rPr sz="1800" b="1" spc="-5" dirty="0">
                <a:latin typeface="Verdana"/>
                <a:cs typeface="Verdana"/>
              </a:rPr>
              <a:t>breakdown</a:t>
            </a:r>
            <a:r>
              <a:rPr sz="1800" spc="-5" dirty="0">
                <a:latin typeface="Verdana"/>
                <a:cs typeface="Verdana"/>
              </a:rPr>
              <a:t>. When the </a:t>
            </a:r>
            <a:r>
              <a:rPr sz="1800" spc="-10" dirty="0">
                <a:latin typeface="Verdana"/>
                <a:cs typeface="Verdana"/>
              </a:rPr>
              <a:t>temperature 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reduced to </a:t>
            </a:r>
            <a:r>
              <a:rPr sz="1800" b="1" spc="-5" dirty="0">
                <a:latin typeface="Verdana"/>
                <a:cs typeface="Verdana"/>
              </a:rPr>
              <a:t>freezing point </a:t>
            </a:r>
            <a:r>
              <a:rPr sz="1800" dirty="0">
                <a:latin typeface="Verdana"/>
                <a:cs typeface="Verdana"/>
              </a:rPr>
              <a:t>or </a:t>
            </a:r>
            <a:r>
              <a:rPr sz="1800" spc="-5" dirty="0">
                <a:latin typeface="Verdana"/>
                <a:cs typeface="Verdana"/>
              </a:rPr>
              <a:t>below freezing point the </a:t>
            </a:r>
            <a:r>
              <a:rPr sz="1800" dirty="0">
                <a:latin typeface="Verdana"/>
                <a:cs typeface="Verdana"/>
              </a:rPr>
              <a:t>enzymes  </a:t>
            </a:r>
            <a:r>
              <a:rPr sz="1800" spc="-5" dirty="0">
                <a:latin typeface="Verdana"/>
                <a:cs typeface="Verdana"/>
              </a:rPr>
              <a:t>become </a:t>
            </a:r>
            <a:r>
              <a:rPr sz="1800" b="1" spc="-5" dirty="0">
                <a:latin typeface="Verdana"/>
                <a:cs typeface="Verdana"/>
              </a:rPr>
              <a:t>inactivated </a:t>
            </a:r>
            <a:r>
              <a:rPr sz="1800" spc="-5" dirty="0">
                <a:latin typeface="Verdana"/>
                <a:cs typeface="Verdana"/>
              </a:rPr>
              <a:t>but they </a:t>
            </a:r>
            <a:r>
              <a:rPr sz="1800" dirty="0">
                <a:latin typeface="Verdana"/>
                <a:cs typeface="Verdana"/>
              </a:rPr>
              <a:t>are not </a:t>
            </a:r>
            <a:r>
              <a:rPr sz="1800" spc="-10" dirty="0">
                <a:latin typeface="Verdana"/>
                <a:cs typeface="Verdana"/>
              </a:rPr>
              <a:t>destroyed.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rate </a:t>
            </a:r>
            <a:r>
              <a:rPr sz="1800" dirty="0">
                <a:latin typeface="Verdana"/>
                <a:cs typeface="Verdana"/>
              </a:rPr>
              <a:t>of reaction  is more at </a:t>
            </a:r>
            <a:r>
              <a:rPr sz="1800" spc="-5" dirty="0">
                <a:latin typeface="Verdana"/>
                <a:cs typeface="Verdana"/>
              </a:rPr>
              <a:t>optimum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temperature.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Verdana"/>
              <a:buAutoNum type="alphaLcParenR"/>
            </a:pPr>
            <a:endParaRPr sz="1750">
              <a:latin typeface="Verdana"/>
              <a:cs typeface="Verdana"/>
            </a:endParaRPr>
          </a:p>
          <a:p>
            <a:pPr marL="12700" marR="377190" lvl="1">
              <a:lnSpc>
                <a:spcPct val="100000"/>
              </a:lnSpc>
              <a:buAutoNum type="alphaLcParenR"/>
              <a:tabLst>
                <a:tab pos="372745" algn="l"/>
                <a:tab pos="2437130" algn="l"/>
              </a:tabLst>
            </a:pPr>
            <a:r>
              <a:rPr sz="1800" b="1" spc="-5" dirty="0">
                <a:latin typeface="Verdana"/>
                <a:cs typeface="Verdana"/>
              </a:rPr>
              <a:t>pH</a:t>
            </a:r>
            <a:r>
              <a:rPr sz="1800" b="1" spc="-19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sensitivity</a:t>
            </a:r>
            <a:r>
              <a:rPr sz="1800" b="1" spc="2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:	</a:t>
            </a:r>
            <a:r>
              <a:rPr sz="1800" spc="-5" dirty="0">
                <a:latin typeface="Verdana"/>
                <a:cs typeface="Verdana"/>
              </a:rPr>
              <a:t>Most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enzymes are </a:t>
            </a:r>
            <a:r>
              <a:rPr sz="1800" b="1" spc="-5" dirty="0">
                <a:latin typeface="Verdana"/>
                <a:cs typeface="Verdana"/>
              </a:rPr>
              <a:t>specific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b="1" dirty="0">
                <a:latin typeface="Verdana"/>
                <a:cs typeface="Verdana"/>
              </a:rPr>
              <a:t>pH </a:t>
            </a:r>
            <a:r>
              <a:rPr sz="1800" dirty="0">
                <a:latin typeface="Verdana"/>
                <a:cs typeface="Verdana"/>
              </a:rPr>
              <a:t>and  remain </a:t>
            </a:r>
            <a:r>
              <a:rPr sz="1800" spc="-5" dirty="0">
                <a:latin typeface="Verdana"/>
                <a:cs typeface="Verdana"/>
              </a:rPr>
              <a:t>active </a:t>
            </a:r>
            <a:r>
              <a:rPr sz="1800" dirty="0">
                <a:latin typeface="Verdana"/>
                <a:cs typeface="Verdana"/>
              </a:rPr>
              <a:t>within particular </a:t>
            </a:r>
            <a:r>
              <a:rPr sz="1800" spc="-10" dirty="0">
                <a:latin typeface="Verdana"/>
                <a:cs typeface="Verdana"/>
              </a:rPr>
              <a:t>range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pH. The </a:t>
            </a:r>
            <a:r>
              <a:rPr sz="1800" dirty="0">
                <a:latin typeface="Verdana"/>
                <a:cs typeface="Verdana"/>
              </a:rPr>
              <a:t>strong acid or strong  </a:t>
            </a:r>
            <a:r>
              <a:rPr sz="1800" spc="-5" dirty="0">
                <a:latin typeface="Verdana"/>
                <a:cs typeface="Verdana"/>
              </a:rPr>
              <a:t>base denatures </a:t>
            </a:r>
            <a:r>
              <a:rPr sz="1800" dirty="0">
                <a:latin typeface="Verdana"/>
                <a:cs typeface="Verdana"/>
              </a:rPr>
              <a:t>enzymes. Most of </a:t>
            </a:r>
            <a:r>
              <a:rPr sz="1800" spc="-5" dirty="0">
                <a:latin typeface="Verdana"/>
                <a:cs typeface="Verdana"/>
              </a:rPr>
              <a:t>the intracellular </a:t>
            </a:r>
            <a:r>
              <a:rPr sz="1800" dirty="0">
                <a:latin typeface="Verdana"/>
                <a:cs typeface="Verdana"/>
              </a:rPr>
              <a:t>enzymes function  </a:t>
            </a:r>
            <a:r>
              <a:rPr sz="1800" spc="-5" dirty="0">
                <a:latin typeface="Verdana"/>
                <a:cs typeface="Verdana"/>
              </a:rPr>
              <a:t>best around </a:t>
            </a:r>
            <a:r>
              <a:rPr sz="1800" b="1" spc="-5" dirty="0">
                <a:latin typeface="Verdana"/>
                <a:cs typeface="Verdana"/>
              </a:rPr>
              <a:t>neutral</a:t>
            </a:r>
            <a:r>
              <a:rPr sz="1800" b="1" spc="35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pH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506348"/>
            <a:ext cx="8087995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AutoNum type="arabicParenR" startAt="8"/>
              <a:tabLst>
                <a:tab pos="530225" algn="l"/>
                <a:tab pos="530860" algn="l"/>
              </a:tabLst>
            </a:pPr>
            <a:r>
              <a:rPr sz="1800" b="1" spc="-5" dirty="0">
                <a:latin typeface="Verdana"/>
                <a:cs typeface="Verdana"/>
              </a:rPr>
              <a:t>Concentration </a:t>
            </a:r>
            <a:r>
              <a:rPr sz="1800" b="1" dirty="0">
                <a:latin typeface="Verdana"/>
                <a:cs typeface="Verdana"/>
              </a:rPr>
              <a:t>of enzyme and </a:t>
            </a:r>
            <a:r>
              <a:rPr sz="1800" b="1" spc="-5" dirty="0">
                <a:latin typeface="Verdana"/>
                <a:cs typeface="Verdana"/>
              </a:rPr>
              <a:t>substrate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rate </a:t>
            </a:r>
            <a:r>
              <a:rPr sz="1800" dirty="0">
                <a:latin typeface="Verdana"/>
                <a:cs typeface="Verdana"/>
              </a:rPr>
              <a:t>of  </a:t>
            </a:r>
            <a:r>
              <a:rPr sz="1800" spc="-5" dirty="0">
                <a:latin typeface="Verdana"/>
                <a:cs typeface="Verdana"/>
              </a:rPr>
              <a:t>reaction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proportionate to the concentration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reacting  molecules. </a:t>
            </a:r>
            <a:r>
              <a:rPr sz="1800" dirty="0">
                <a:latin typeface="Verdana"/>
                <a:cs typeface="Verdana"/>
              </a:rPr>
              <a:t>If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b="1" spc="-5" dirty="0">
                <a:latin typeface="Verdana"/>
                <a:cs typeface="Verdana"/>
              </a:rPr>
              <a:t>substrate concentration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increased the </a:t>
            </a:r>
            <a:r>
              <a:rPr sz="1800" spc="-10" dirty="0">
                <a:latin typeface="Verdana"/>
                <a:cs typeface="Verdana"/>
              </a:rPr>
              <a:t>rate </a:t>
            </a:r>
            <a:r>
              <a:rPr sz="1800" dirty="0">
                <a:latin typeface="Verdana"/>
                <a:cs typeface="Verdana"/>
              </a:rPr>
              <a:t>of  </a:t>
            </a:r>
            <a:r>
              <a:rPr sz="1800" b="1" dirty="0">
                <a:latin typeface="Verdana"/>
                <a:cs typeface="Verdana"/>
              </a:rPr>
              <a:t>enzyme </a:t>
            </a:r>
            <a:r>
              <a:rPr sz="1800" b="1" spc="-5" dirty="0">
                <a:latin typeface="Verdana"/>
                <a:cs typeface="Verdana"/>
              </a:rPr>
              <a:t>action </a:t>
            </a:r>
            <a:r>
              <a:rPr sz="1800" dirty="0">
                <a:latin typeface="Verdana"/>
                <a:cs typeface="Verdana"/>
              </a:rPr>
              <a:t>also </a:t>
            </a:r>
            <a:r>
              <a:rPr sz="1800" spc="-5" dirty="0">
                <a:latin typeface="Verdana"/>
                <a:cs typeface="Verdana"/>
              </a:rPr>
              <a:t>increases </a:t>
            </a:r>
            <a:r>
              <a:rPr sz="1800" dirty="0">
                <a:latin typeface="Verdana"/>
                <a:cs typeface="Verdana"/>
              </a:rPr>
              <a:t>up </a:t>
            </a:r>
            <a:r>
              <a:rPr sz="1800" spc="-5" dirty="0">
                <a:latin typeface="Verdana"/>
                <a:cs typeface="Verdana"/>
              </a:rPr>
              <a:t>to certain </a:t>
            </a:r>
            <a:r>
              <a:rPr sz="1800" dirty="0">
                <a:latin typeface="Verdana"/>
                <a:cs typeface="Verdana"/>
              </a:rPr>
              <a:t>limit. </a:t>
            </a:r>
            <a:r>
              <a:rPr sz="1800" spc="-5" dirty="0">
                <a:latin typeface="Verdana"/>
                <a:cs typeface="Verdana"/>
              </a:rPr>
              <a:t>Beyond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certain  concentration, the </a:t>
            </a:r>
            <a:r>
              <a:rPr sz="1800" dirty="0">
                <a:latin typeface="Verdana"/>
                <a:cs typeface="Verdana"/>
              </a:rPr>
              <a:t>enzyme molecules remain </a:t>
            </a:r>
            <a:r>
              <a:rPr sz="1800" spc="-10" dirty="0">
                <a:latin typeface="Verdana"/>
                <a:cs typeface="Verdana"/>
              </a:rPr>
              <a:t>saturated </a:t>
            </a:r>
            <a:r>
              <a:rPr sz="1800" dirty="0">
                <a:latin typeface="Verdana"/>
                <a:cs typeface="Verdana"/>
              </a:rPr>
              <a:t>with </a:t>
            </a:r>
            <a:r>
              <a:rPr sz="1800" spc="-10" dirty="0">
                <a:latin typeface="Verdana"/>
                <a:cs typeface="Verdana"/>
              </a:rPr>
              <a:t>substrate  </a:t>
            </a:r>
            <a:r>
              <a:rPr sz="1800" dirty="0">
                <a:latin typeface="Verdana"/>
                <a:cs typeface="Verdana"/>
              </a:rPr>
              <a:t>molecules and </a:t>
            </a:r>
            <a:r>
              <a:rPr sz="1800" spc="-5" dirty="0">
                <a:latin typeface="Verdana"/>
                <a:cs typeface="Verdana"/>
              </a:rPr>
              <a:t>the activity becomes </a:t>
            </a:r>
            <a:r>
              <a:rPr sz="1800" spc="-30" dirty="0">
                <a:latin typeface="Verdana"/>
                <a:cs typeface="Verdana"/>
              </a:rPr>
              <a:t>steady.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buFont typeface="Verdana"/>
              <a:buAutoNum type="arabicParenR" startAt="8"/>
            </a:pPr>
            <a:endParaRPr sz="2200">
              <a:latin typeface="Verdana"/>
              <a:cs typeface="Verdana"/>
            </a:endParaRPr>
          </a:p>
          <a:p>
            <a:pPr marL="12700" marR="193675">
              <a:lnSpc>
                <a:spcPct val="100000"/>
              </a:lnSpc>
              <a:spcBef>
                <a:spcPts val="1650"/>
              </a:spcBef>
              <a:buAutoNum type="arabicParenR" startAt="8"/>
              <a:tabLst>
                <a:tab pos="530225" algn="l"/>
                <a:tab pos="530860" algn="l"/>
              </a:tabLst>
            </a:pPr>
            <a:r>
              <a:rPr sz="1800" b="1" spc="-5" dirty="0">
                <a:latin typeface="Verdana"/>
                <a:cs typeface="Verdana"/>
              </a:rPr>
              <a:t>Enzyme inhibitors </a:t>
            </a:r>
            <a:r>
              <a:rPr sz="1800" b="1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Enzyme inhibitors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certain products  </a:t>
            </a:r>
            <a:r>
              <a:rPr sz="1800" dirty="0">
                <a:latin typeface="Verdana"/>
                <a:cs typeface="Verdana"/>
              </a:rPr>
              <a:t>which inhibit enzyme </a:t>
            </a:r>
            <a:r>
              <a:rPr sz="1800" spc="-20" dirty="0">
                <a:latin typeface="Verdana"/>
                <a:cs typeface="Verdana"/>
              </a:rPr>
              <a:t>activity. </a:t>
            </a:r>
            <a:r>
              <a:rPr sz="1800" dirty="0">
                <a:latin typeface="Verdana"/>
                <a:cs typeface="Verdana"/>
              </a:rPr>
              <a:t>During </a:t>
            </a:r>
            <a:r>
              <a:rPr sz="1800" spc="-5" dirty="0">
                <a:latin typeface="Verdana"/>
                <a:cs typeface="Verdana"/>
              </a:rPr>
              <a:t>the reaction, </a:t>
            </a:r>
            <a:r>
              <a:rPr sz="1800" dirty="0">
                <a:latin typeface="Verdana"/>
                <a:cs typeface="Verdana"/>
              </a:rPr>
              <a:t>if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b="1" spc="-5" dirty="0">
                <a:latin typeface="Verdana"/>
                <a:cs typeface="Verdana"/>
              </a:rPr>
              <a:t>active site  </a:t>
            </a:r>
            <a:r>
              <a:rPr sz="1800" dirty="0">
                <a:latin typeface="Verdana"/>
                <a:cs typeface="Verdana"/>
              </a:rPr>
              <a:t>of enzyme is </a:t>
            </a:r>
            <a:r>
              <a:rPr sz="1800" spc="-5" dirty="0">
                <a:latin typeface="Verdana"/>
                <a:cs typeface="Verdana"/>
              </a:rPr>
              <a:t>occupied by these </a:t>
            </a:r>
            <a:r>
              <a:rPr sz="1800" b="1" spc="-5" dirty="0">
                <a:latin typeface="Verdana"/>
                <a:cs typeface="Verdana"/>
              </a:rPr>
              <a:t>inhibitors </a:t>
            </a:r>
            <a:r>
              <a:rPr sz="1800" spc="-5" dirty="0">
                <a:latin typeface="Verdana"/>
                <a:cs typeface="Verdana"/>
              </a:rPr>
              <a:t>instead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substrate  </a:t>
            </a:r>
            <a:r>
              <a:rPr sz="1800" dirty="0">
                <a:latin typeface="Verdana"/>
                <a:cs typeface="Verdana"/>
              </a:rPr>
              <a:t>molecules and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b="1" spc="-5" dirty="0">
                <a:latin typeface="Verdana"/>
                <a:cs typeface="Verdana"/>
              </a:rPr>
              <a:t>activity </a:t>
            </a:r>
            <a:r>
              <a:rPr sz="1800" dirty="0">
                <a:latin typeface="Verdana"/>
                <a:cs typeface="Verdana"/>
              </a:rPr>
              <a:t>of enzyme is </a:t>
            </a:r>
            <a:r>
              <a:rPr sz="1800" b="1" spc="-5" dirty="0">
                <a:latin typeface="Verdana"/>
                <a:cs typeface="Verdana"/>
              </a:rPr>
              <a:t>lost</a:t>
            </a:r>
            <a:r>
              <a:rPr sz="1800" spc="-5" dirty="0">
                <a:latin typeface="Verdana"/>
                <a:cs typeface="Verdana"/>
              </a:rPr>
              <a:t>. These substances </a:t>
            </a:r>
            <a:r>
              <a:rPr sz="1800" dirty="0">
                <a:latin typeface="Verdana"/>
                <a:cs typeface="Verdana"/>
              </a:rPr>
              <a:t>are  like </a:t>
            </a:r>
            <a:r>
              <a:rPr sz="1800" spc="-10" dirty="0">
                <a:latin typeface="Verdana"/>
                <a:cs typeface="Verdana"/>
              </a:rPr>
              <a:t>substrate </a:t>
            </a:r>
            <a:r>
              <a:rPr sz="1800" dirty="0">
                <a:latin typeface="Verdana"/>
                <a:cs typeface="Verdana"/>
              </a:rPr>
              <a:t>molecules </a:t>
            </a:r>
            <a:r>
              <a:rPr sz="1800" spc="5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their </a:t>
            </a:r>
            <a:r>
              <a:rPr sz="1800" b="1" spc="-5" dirty="0">
                <a:latin typeface="Verdana"/>
                <a:cs typeface="Verdana"/>
              </a:rPr>
              <a:t>structure </a:t>
            </a:r>
            <a:r>
              <a:rPr sz="1800" dirty="0">
                <a:latin typeface="Verdana"/>
                <a:cs typeface="Verdana"/>
              </a:rPr>
              <a:t>and are called  </a:t>
            </a:r>
            <a:r>
              <a:rPr sz="1800" b="1" spc="-5" dirty="0">
                <a:latin typeface="Verdana"/>
                <a:cs typeface="Verdana"/>
              </a:rPr>
              <a:t>competitive</a:t>
            </a:r>
            <a:r>
              <a:rPr sz="1800" b="1" spc="5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inhibitors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7862" y="542925"/>
          <a:ext cx="7920990" cy="5472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0330"/>
                <a:gridCol w="3119755"/>
                <a:gridCol w="2160905"/>
              </a:tblGrid>
              <a:tr h="47218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Group of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Enzymes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marL="2457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Reactions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catalysed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  <a:tc>
                  <a:txBody>
                    <a:bodyPr/>
                    <a:lstStyle/>
                    <a:p>
                      <a:pPr marL="47942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Examples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B577B"/>
                    </a:solidFill>
                  </a:tcPr>
                </a:tc>
              </a:tr>
              <a:tr h="8994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spc="-5" dirty="0">
                          <a:latin typeface="Verdana"/>
                          <a:cs typeface="Verdana"/>
                        </a:rPr>
                        <a:t>1.</a:t>
                      </a:r>
                      <a:r>
                        <a:rPr sz="16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Oxidoreductases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00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spc="-30" dirty="0">
                          <a:latin typeface="Verdana"/>
                          <a:cs typeface="Verdana"/>
                        </a:rPr>
                        <a:t>Transfer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of </a:t>
                      </a:r>
                      <a:r>
                        <a:rPr sz="1600" spc="5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575" spc="7" baseline="-21164" dirty="0">
                          <a:latin typeface="Verdana"/>
                          <a:cs typeface="Verdana"/>
                        </a:rPr>
                        <a:t>2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or </a:t>
                      </a:r>
                      <a:r>
                        <a:rPr sz="1600" spc="5" dirty="0">
                          <a:latin typeface="Verdana"/>
                          <a:cs typeface="Verdana"/>
                        </a:rPr>
                        <a:t>H</a:t>
                      </a:r>
                      <a:r>
                        <a:rPr sz="1575" spc="7" baseline="-21164" dirty="0">
                          <a:latin typeface="Verdana"/>
                          <a:cs typeface="Verdana"/>
                        </a:rPr>
                        <a:t>2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atoms  or electrons from one 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substrate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to</a:t>
                      </a:r>
                      <a:r>
                        <a:rPr sz="1600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another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8069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-20" dirty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dr</a:t>
                      </a:r>
                      <a:r>
                        <a:rPr sz="1600" spc="5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gena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e 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Oxidases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</a:tr>
              <a:tr h="89928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spc="-20" dirty="0">
                          <a:latin typeface="Verdana"/>
                          <a:cs typeface="Verdana"/>
                        </a:rPr>
                        <a:t>2.Transferases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52729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spc="-30" dirty="0">
                          <a:latin typeface="Verdana"/>
                          <a:cs typeface="Verdana"/>
                        </a:rPr>
                        <a:t>Transfer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of a specific group  from one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substrate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to  another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spc="-20" dirty="0">
                          <a:latin typeface="Verdana"/>
                          <a:cs typeface="Verdana"/>
                        </a:rPr>
                        <a:t>Transaminase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</a:tr>
              <a:tr h="76733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5" dirty="0">
                          <a:latin typeface="Verdana"/>
                          <a:cs typeface="Verdana"/>
                        </a:rPr>
                        <a:t>3.Hydrolases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Hydrolysis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of a</a:t>
                      </a:r>
                      <a:r>
                        <a:rPr sz="16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substrate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Digestive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enzymes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</a:tr>
              <a:tr h="76720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5" dirty="0">
                          <a:latin typeface="Verdana"/>
                          <a:cs typeface="Verdana"/>
                        </a:rPr>
                        <a:t>4.</a:t>
                      </a:r>
                      <a:r>
                        <a:rPr sz="16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Isomerases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Change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of the</a:t>
                      </a:r>
                      <a:r>
                        <a:rPr sz="16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molecular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Verdana"/>
                          <a:cs typeface="Verdana"/>
                        </a:rPr>
                        <a:t>form of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the</a:t>
                      </a:r>
                      <a:r>
                        <a:rPr sz="16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substrate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5" dirty="0">
                          <a:latin typeface="Verdana"/>
                          <a:cs typeface="Verdana"/>
                        </a:rPr>
                        <a:t>Phospho</a:t>
                      </a:r>
                      <a:r>
                        <a:rPr sz="16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5" dirty="0">
                          <a:latin typeface="Verdana"/>
                          <a:cs typeface="Verdana"/>
                        </a:rPr>
                        <a:t>Hexo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isomerase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</a:tr>
              <a:tr h="89941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20" dirty="0">
                          <a:latin typeface="Verdana"/>
                          <a:cs typeface="Verdana"/>
                        </a:rPr>
                        <a:t>5.Lyases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6766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Non hydrolytic </a:t>
                      </a:r>
                      <a:r>
                        <a:rPr sz="1600" spc="-15" dirty="0">
                          <a:latin typeface="Verdana"/>
                          <a:cs typeface="Verdana"/>
                        </a:rPr>
                        <a:t>removal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or  addition of a group to a 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substrate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7848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arb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x</a:t>
                      </a:r>
                      <a:r>
                        <a:rPr sz="1600" spc="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l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ase 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Aldolase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1D6"/>
                    </a:solidFill>
                  </a:tcPr>
                </a:tc>
              </a:tr>
              <a:tr h="7672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5" dirty="0">
                          <a:latin typeface="Verdana"/>
                          <a:cs typeface="Verdana"/>
                        </a:rPr>
                        <a:t>6.</a:t>
                      </a:r>
                      <a:r>
                        <a:rPr sz="16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Ligases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3942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5" dirty="0">
                          <a:latin typeface="Verdana"/>
                          <a:cs typeface="Verdana"/>
                        </a:rPr>
                        <a:t>Joining of 2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molecules by 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formation of new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bonds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95186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Citric 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acid 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syn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-5" dirty="0">
                          <a:latin typeface="Verdana"/>
                          <a:cs typeface="Verdana"/>
                        </a:rPr>
                        <a:t>et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ase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B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1100" y="1341437"/>
            <a:ext cx="6927850" cy="4248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87" y="1125600"/>
            <a:ext cx="7778750" cy="3887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380492"/>
            <a:ext cx="48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imes New Roman"/>
                <a:cs typeface="Times New Roman"/>
              </a:rPr>
              <a:t>'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7087" y="808037"/>
            <a:ext cx="7561199" cy="5292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pc="-20" dirty="0"/>
              <a:t>dr.aarif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66424" y="454999"/>
            <a:ext cx="2706370" cy="763270"/>
            <a:chOff x="2966424" y="454999"/>
            <a:chExt cx="2706370" cy="763270"/>
          </a:xfrm>
        </p:grpSpPr>
        <p:sp>
          <p:nvSpPr>
            <p:cNvPr id="3" name="object 3"/>
            <p:cNvSpPr/>
            <p:nvPr/>
          </p:nvSpPr>
          <p:spPr>
            <a:xfrm>
              <a:off x="2987675" y="476250"/>
              <a:ext cx="2663825" cy="720725"/>
            </a:xfrm>
            <a:custGeom>
              <a:avLst/>
              <a:gdLst/>
              <a:ahLst/>
              <a:cxnLst/>
              <a:rect l="l" t="t" r="r" b="b"/>
              <a:pathLst>
                <a:path w="2663825" h="720725">
                  <a:moveTo>
                    <a:pt x="2543683" y="0"/>
                  </a:moveTo>
                  <a:lnTo>
                    <a:pt x="120142" y="0"/>
                  </a:lnTo>
                  <a:lnTo>
                    <a:pt x="73348" y="9431"/>
                  </a:lnTo>
                  <a:lnTo>
                    <a:pt x="35163" y="35163"/>
                  </a:lnTo>
                  <a:lnTo>
                    <a:pt x="9431" y="73348"/>
                  </a:lnTo>
                  <a:lnTo>
                    <a:pt x="0" y="120141"/>
                  </a:lnTo>
                  <a:lnTo>
                    <a:pt x="0" y="600583"/>
                  </a:lnTo>
                  <a:lnTo>
                    <a:pt x="9431" y="647376"/>
                  </a:lnTo>
                  <a:lnTo>
                    <a:pt x="35163" y="685561"/>
                  </a:lnTo>
                  <a:lnTo>
                    <a:pt x="73348" y="711293"/>
                  </a:lnTo>
                  <a:lnTo>
                    <a:pt x="120142" y="720725"/>
                  </a:lnTo>
                  <a:lnTo>
                    <a:pt x="2543683" y="720725"/>
                  </a:lnTo>
                  <a:lnTo>
                    <a:pt x="2590476" y="711293"/>
                  </a:lnTo>
                  <a:lnTo>
                    <a:pt x="2628661" y="685561"/>
                  </a:lnTo>
                  <a:lnTo>
                    <a:pt x="2654393" y="647376"/>
                  </a:lnTo>
                  <a:lnTo>
                    <a:pt x="2663825" y="600583"/>
                  </a:lnTo>
                  <a:lnTo>
                    <a:pt x="2663825" y="120141"/>
                  </a:lnTo>
                  <a:lnTo>
                    <a:pt x="2654393" y="73348"/>
                  </a:lnTo>
                  <a:lnTo>
                    <a:pt x="2628661" y="35163"/>
                  </a:lnTo>
                  <a:lnTo>
                    <a:pt x="2590476" y="9431"/>
                  </a:lnTo>
                  <a:lnTo>
                    <a:pt x="2543683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87675" y="476250"/>
              <a:ext cx="2663825" cy="720725"/>
            </a:xfrm>
            <a:custGeom>
              <a:avLst/>
              <a:gdLst/>
              <a:ahLst/>
              <a:cxnLst/>
              <a:rect l="l" t="t" r="r" b="b"/>
              <a:pathLst>
                <a:path w="2663825" h="720725">
                  <a:moveTo>
                    <a:pt x="0" y="120141"/>
                  </a:moveTo>
                  <a:lnTo>
                    <a:pt x="9431" y="73348"/>
                  </a:lnTo>
                  <a:lnTo>
                    <a:pt x="35163" y="35163"/>
                  </a:lnTo>
                  <a:lnTo>
                    <a:pt x="73348" y="9431"/>
                  </a:lnTo>
                  <a:lnTo>
                    <a:pt x="120142" y="0"/>
                  </a:lnTo>
                  <a:lnTo>
                    <a:pt x="2543683" y="0"/>
                  </a:lnTo>
                  <a:lnTo>
                    <a:pt x="2590476" y="9431"/>
                  </a:lnTo>
                  <a:lnTo>
                    <a:pt x="2628661" y="35163"/>
                  </a:lnTo>
                  <a:lnTo>
                    <a:pt x="2654393" y="73348"/>
                  </a:lnTo>
                  <a:lnTo>
                    <a:pt x="2663825" y="120141"/>
                  </a:lnTo>
                  <a:lnTo>
                    <a:pt x="2663825" y="600583"/>
                  </a:lnTo>
                  <a:lnTo>
                    <a:pt x="2654393" y="647376"/>
                  </a:lnTo>
                  <a:lnTo>
                    <a:pt x="2628661" y="685561"/>
                  </a:lnTo>
                  <a:lnTo>
                    <a:pt x="2590476" y="711293"/>
                  </a:lnTo>
                  <a:lnTo>
                    <a:pt x="2543683" y="720725"/>
                  </a:lnTo>
                  <a:lnTo>
                    <a:pt x="120142" y="720725"/>
                  </a:lnTo>
                  <a:lnTo>
                    <a:pt x="73348" y="711293"/>
                  </a:lnTo>
                  <a:lnTo>
                    <a:pt x="35163" y="685561"/>
                  </a:lnTo>
                  <a:lnTo>
                    <a:pt x="9431" y="647376"/>
                  </a:lnTo>
                  <a:lnTo>
                    <a:pt x="0" y="600583"/>
                  </a:lnTo>
                  <a:lnTo>
                    <a:pt x="0" y="120141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02939" y="639571"/>
            <a:ext cx="2233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5" dirty="0">
                <a:solidFill>
                  <a:srgbClr val="FFFFFF"/>
                </a:solidFill>
                <a:latin typeface="Verdana"/>
                <a:cs typeface="Verdana"/>
              </a:rPr>
              <a:t>NUCLEOTIDES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92275" y="1674876"/>
            <a:ext cx="5689600" cy="4481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375" y="657225"/>
            <a:ext cx="7734300" cy="5676900"/>
            <a:chOff x="714375" y="657225"/>
            <a:chExt cx="7734300" cy="5676900"/>
          </a:xfrm>
        </p:grpSpPr>
        <p:sp>
          <p:nvSpPr>
            <p:cNvPr id="3" name="object 3"/>
            <p:cNvSpPr/>
            <p:nvPr/>
          </p:nvSpPr>
          <p:spPr>
            <a:xfrm>
              <a:off x="2714625" y="2743200"/>
              <a:ext cx="5734050" cy="35909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4375" y="657225"/>
              <a:ext cx="4810125" cy="20669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808726" y="1306512"/>
            <a:ext cx="1038225" cy="370205"/>
          </a:xfrm>
          <a:prstGeom prst="rect">
            <a:avLst/>
          </a:prstGeom>
          <a:solidFill>
            <a:srgbClr val="4E8542"/>
          </a:solidFill>
          <a:ln w="42500">
            <a:solidFill>
              <a:srgbClr val="375F2D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70"/>
              </a:spcBef>
            </a:pPr>
            <a:r>
              <a:rPr sz="1800" b="1" i="1" spc="-50" dirty="0">
                <a:solidFill>
                  <a:srgbClr val="FFFFFF"/>
                </a:solidFill>
                <a:latin typeface="Georgia"/>
                <a:cs typeface="Georgia"/>
              </a:rPr>
              <a:t>SUGAR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2987" y="4094098"/>
            <a:ext cx="1290955" cy="368300"/>
          </a:xfrm>
          <a:prstGeom prst="rect">
            <a:avLst/>
          </a:prstGeom>
          <a:solidFill>
            <a:srgbClr val="4E8542"/>
          </a:solidFill>
          <a:ln w="42500">
            <a:solidFill>
              <a:srgbClr val="375F2D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75"/>
              </a:spcBef>
            </a:pPr>
            <a:r>
              <a:rPr sz="1800" b="1" i="1" spc="1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1000" b="1" i="1" spc="10" dirty="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r>
              <a:rPr sz="1000" b="1" i="1" spc="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b="1" i="1" spc="-100" dirty="0">
                <a:solidFill>
                  <a:srgbClr val="FFFFFF"/>
                </a:solidFill>
                <a:latin typeface="Georgia"/>
                <a:cs typeface="Georgia"/>
              </a:rPr>
              <a:t>BASES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287" y="476250"/>
            <a:ext cx="8305800" cy="5832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965185" y="6221680"/>
            <a:ext cx="84201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sz="2100" spc="-20" dirty="0"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77885" y="6234380"/>
            <a:ext cx="816610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sz="2100" spc="-5" dirty="0">
                <a:latin typeface="Arial"/>
                <a:cs typeface="Arial"/>
              </a:rPr>
              <a:t>d</a:t>
            </a:r>
            <a:r>
              <a:rPr sz="2100" spc="-10" dirty="0">
                <a:latin typeface="Arial"/>
                <a:cs typeface="Arial"/>
              </a:rPr>
              <a:t>r</a:t>
            </a:r>
            <a:r>
              <a:rPr sz="2100" spc="-35" dirty="0">
                <a:latin typeface="Arial"/>
                <a:cs typeface="Arial"/>
              </a:rPr>
              <a:t>.aar</a:t>
            </a:r>
            <a:r>
              <a:rPr sz="2100" spc="-15" dirty="0">
                <a:latin typeface="Arial"/>
                <a:cs typeface="Arial"/>
              </a:rPr>
              <a:t>i</a:t>
            </a:r>
            <a:r>
              <a:rPr sz="2100" spc="30" dirty="0">
                <a:latin typeface="Arial"/>
                <a:cs typeface="Arial"/>
              </a:rPr>
              <a:t>f</a:t>
            </a:r>
            <a:endParaRPr sz="2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799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8312" y="188976"/>
              <a:ext cx="1727835" cy="757555"/>
            </a:xfrm>
            <a:custGeom>
              <a:avLst/>
              <a:gdLst/>
              <a:ahLst/>
              <a:cxnLst/>
              <a:rect l="l" t="t" r="r" b="b"/>
              <a:pathLst>
                <a:path w="1727835" h="757555">
                  <a:moveTo>
                    <a:pt x="1601025" y="0"/>
                  </a:moveTo>
                  <a:lnTo>
                    <a:pt x="126212" y="0"/>
                  </a:lnTo>
                  <a:lnTo>
                    <a:pt x="77082" y="9900"/>
                  </a:lnTo>
                  <a:lnTo>
                    <a:pt x="36964" y="36909"/>
                  </a:lnTo>
                  <a:lnTo>
                    <a:pt x="9917" y="76991"/>
                  </a:lnTo>
                  <a:lnTo>
                    <a:pt x="0" y="126110"/>
                  </a:lnTo>
                  <a:lnTo>
                    <a:pt x="0" y="630936"/>
                  </a:lnTo>
                  <a:lnTo>
                    <a:pt x="9917" y="680075"/>
                  </a:lnTo>
                  <a:lnTo>
                    <a:pt x="36964" y="720201"/>
                  </a:lnTo>
                  <a:lnTo>
                    <a:pt x="77082" y="747254"/>
                  </a:lnTo>
                  <a:lnTo>
                    <a:pt x="126212" y="757174"/>
                  </a:lnTo>
                  <a:lnTo>
                    <a:pt x="1601025" y="757174"/>
                  </a:lnTo>
                  <a:lnTo>
                    <a:pt x="1650164" y="747254"/>
                  </a:lnTo>
                  <a:lnTo>
                    <a:pt x="1690290" y="720201"/>
                  </a:lnTo>
                  <a:lnTo>
                    <a:pt x="1717343" y="680075"/>
                  </a:lnTo>
                  <a:lnTo>
                    <a:pt x="1727263" y="630936"/>
                  </a:lnTo>
                  <a:lnTo>
                    <a:pt x="1727263" y="126110"/>
                  </a:lnTo>
                  <a:lnTo>
                    <a:pt x="1717343" y="76991"/>
                  </a:lnTo>
                  <a:lnTo>
                    <a:pt x="1690290" y="36909"/>
                  </a:lnTo>
                  <a:lnTo>
                    <a:pt x="1650164" y="9900"/>
                  </a:lnTo>
                  <a:lnTo>
                    <a:pt x="1601025" y="0"/>
                  </a:lnTo>
                  <a:close/>
                </a:path>
              </a:pathLst>
            </a:custGeom>
            <a:solidFill>
              <a:srgbClr val="1B5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8312" y="188976"/>
              <a:ext cx="1727835" cy="757555"/>
            </a:xfrm>
            <a:custGeom>
              <a:avLst/>
              <a:gdLst/>
              <a:ahLst/>
              <a:cxnLst/>
              <a:rect l="l" t="t" r="r" b="b"/>
              <a:pathLst>
                <a:path w="1727835" h="757555">
                  <a:moveTo>
                    <a:pt x="0" y="126110"/>
                  </a:moveTo>
                  <a:lnTo>
                    <a:pt x="9917" y="76991"/>
                  </a:lnTo>
                  <a:lnTo>
                    <a:pt x="36964" y="36909"/>
                  </a:lnTo>
                  <a:lnTo>
                    <a:pt x="77082" y="9900"/>
                  </a:lnTo>
                  <a:lnTo>
                    <a:pt x="126212" y="0"/>
                  </a:lnTo>
                  <a:lnTo>
                    <a:pt x="1601025" y="0"/>
                  </a:lnTo>
                  <a:lnTo>
                    <a:pt x="1650164" y="9900"/>
                  </a:lnTo>
                  <a:lnTo>
                    <a:pt x="1690290" y="36909"/>
                  </a:lnTo>
                  <a:lnTo>
                    <a:pt x="1717343" y="76991"/>
                  </a:lnTo>
                  <a:lnTo>
                    <a:pt x="1727263" y="126110"/>
                  </a:lnTo>
                  <a:lnTo>
                    <a:pt x="1727263" y="630936"/>
                  </a:lnTo>
                  <a:lnTo>
                    <a:pt x="1717343" y="680075"/>
                  </a:lnTo>
                  <a:lnTo>
                    <a:pt x="1690290" y="720201"/>
                  </a:lnTo>
                  <a:lnTo>
                    <a:pt x="1650164" y="747254"/>
                  </a:lnTo>
                  <a:lnTo>
                    <a:pt x="1601025" y="757174"/>
                  </a:lnTo>
                  <a:lnTo>
                    <a:pt x="126212" y="757174"/>
                  </a:lnTo>
                  <a:lnTo>
                    <a:pt x="77082" y="747254"/>
                  </a:lnTo>
                  <a:lnTo>
                    <a:pt x="36964" y="720201"/>
                  </a:lnTo>
                  <a:lnTo>
                    <a:pt x="9917" y="680075"/>
                  </a:lnTo>
                  <a:lnTo>
                    <a:pt x="0" y="630936"/>
                  </a:lnTo>
                  <a:lnTo>
                    <a:pt x="0" y="126110"/>
                  </a:lnTo>
                  <a:close/>
                </a:path>
              </a:pathLst>
            </a:custGeom>
            <a:ln w="42500">
              <a:solidFill>
                <a:srgbClr val="113D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70915" y="307975"/>
            <a:ext cx="9226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Verdana"/>
                <a:cs typeface="Verdana"/>
              </a:rPr>
              <a:t>DNA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180958" y="6427419"/>
            <a:ext cx="8420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spc="-20" dirty="0">
                <a:solidFill>
                  <a:srgbClr val="000000"/>
                </a:solidFill>
                <a:latin typeface="Arial"/>
                <a:cs typeface="Arial"/>
              </a:rPr>
              <a:t>dr.aarif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2870</Words>
  <Application>Microsoft Office PowerPoint</Application>
  <PresentationFormat>On-screen Show (4:3)</PresentationFormat>
  <Paragraphs>544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Slide 1</vt:lpstr>
      <vt:lpstr>Slide 2</vt:lpstr>
      <vt:lpstr>BIOMOLECULES</vt:lpstr>
      <vt:lpstr>BIOMOLECULES</vt:lpstr>
      <vt:lpstr>The major complex biomolecules of cells</vt:lpstr>
      <vt:lpstr>NUCLEOTIDES</vt:lpstr>
      <vt:lpstr>Slide 7</vt:lpstr>
      <vt:lpstr>Slide 8</vt:lpstr>
      <vt:lpstr>dr.aarif</vt:lpstr>
      <vt:lpstr>Slide 10</vt:lpstr>
      <vt:lpstr>Slide 11</vt:lpstr>
      <vt:lpstr>Slide 12</vt:lpstr>
      <vt:lpstr>Carbohydrates</vt:lpstr>
      <vt:lpstr>CARBOHYDRATES</vt:lpstr>
      <vt:lpstr>CARBOHYDRATES</vt:lpstr>
      <vt:lpstr>MONOSACCHARIDES</vt:lpstr>
      <vt:lpstr>Derivatives of Monosaccharides</vt:lpstr>
      <vt:lpstr>OLIGOSACCHARIDES</vt:lpstr>
      <vt:lpstr>DISACCHARIDES</vt:lpstr>
      <vt:lpstr>POLYSACCHARIDES</vt:lpstr>
      <vt:lpstr>STORAGE  POLYSACCHARIDES</vt:lpstr>
      <vt:lpstr>STRUCTURAL  POLYSACCHARIDES</vt:lpstr>
      <vt:lpstr>Proteins</vt:lpstr>
      <vt:lpstr>PROTEINS</vt:lpstr>
      <vt:lpstr>AMINO ACIDS</vt:lpstr>
      <vt:lpstr>Slide 26</vt:lpstr>
      <vt:lpstr>Alanine (neutral)</vt:lpstr>
      <vt:lpstr>PEPTIDE  FORMATION</vt:lpstr>
      <vt:lpstr>STRUCTURE OF  PROTEIN</vt:lpstr>
      <vt:lpstr>Slide 30</vt:lpstr>
      <vt:lpstr>TERTIARY</vt:lpstr>
      <vt:lpstr>Slide 32</vt:lpstr>
      <vt:lpstr>PROTEINS</vt:lpstr>
      <vt:lpstr>Slide 34</vt:lpstr>
      <vt:lpstr>Classification based on  chemical nature and  solubility</vt:lpstr>
      <vt:lpstr>Proteins</vt:lpstr>
      <vt:lpstr>LIPIDS</vt:lpstr>
      <vt:lpstr>Slide 38</vt:lpstr>
      <vt:lpstr>LIPIDS</vt:lpstr>
      <vt:lpstr>SIMPLE LIPIDS</vt:lpstr>
      <vt:lpstr>Glycerol</vt:lpstr>
      <vt:lpstr>WAXES</vt:lpstr>
      <vt:lpstr>COMPLEX LIPIDS</vt:lpstr>
      <vt:lpstr>Glycolipid</vt:lpstr>
      <vt:lpstr>Lipoprotein</vt:lpstr>
      <vt:lpstr>DERIVED LIPIDS</vt:lpstr>
      <vt:lpstr>Terpenes</vt:lpstr>
      <vt:lpstr>Slide 48</vt:lpstr>
      <vt:lpstr>Slide 49</vt:lpstr>
      <vt:lpstr>GENERAL PROPERTIES OF ENZYME AND FACTORS  AFFECTING THEIR ACTIVITY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ssg</cp:lastModifiedBy>
  <cp:revision>1</cp:revision>
  <dcterms:created xsi:type="dcterms:W3CDTF">2020-10-29T08:44:53Z</dcterms:created>
  <dcterms:modified xsi:type="dcterms:W3CDTF">2020-10-29T12:39:55Z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2012-12-18T00:00:00Z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2020-10-29T00:00:00Z</vt:filetime>
  </property>
</Properties>
</file>